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05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2" r:id="rId57"/>
    <p:sldId id="316" r:id="rId58"/>
    <p:sldId id="317" r:id="rId59"/>
    <p:sldId id="315" r:id="rId60"/>
    <p:sldId id="318" r:id="rId61"/>
    <p:sldId id="320" r:id="rId62"/>
    <p:sldId id="310" r:id="rId63"/>
    <p:sldId id="319" r:id="rId64"/>
    <p:sldId id="321" r:id="rId65"/>
    <p:sldId id="322" r:id="rId66"/>
    <p:sldId id="323" r:id="rId67"/>
    <p:sldId id="325" r:id="rId68"/>
    <p:sldId id="324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</p:sldIdLst>
  <p:sldSz cx="755967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66"/>
    <a:srgbClr val="FF66CC"/>
    <a:srgbClr val="3366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60"/>
  </p:normalViewPr>
  <p:slideViewPr>
    <p:cSldViewPr snapToGrid="0">
      <p:cViewPr varScale="1">
        <p:scale>
          <a:sx n="197" d="100"/>
          <a:sy n="197" d="100"/>
        </p:scale>
        <p:origin x="15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4" Type="http://schemas.openxmlformats.org/officeDocument/2006/relationships/image" Target="../media/image16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13" Type="http://schemas.openxmlformats.org/officeDocument/2006/relationships/image" Target="../media/image194.wmf"/><Relationship Id="rId3" Type="http://schemas.openxmlformats.org/officeDocument/2006/relationships/image" Target="../media/image184.wmf"/><Relationship Id="rId7" Type="http://schemas.openxmlformats.org/officeDocument/2006/relationships/image" Target="../media/image188.wmf"/><Relationship Id="rId12" Type="http://schemas.openxmlformats.org/officeDocument/2006/relationships/image" Target="../media/image193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Relationship Id="rId6" Type="http://schemas.openxmlformats.org/officeDocument/2006/relationships/image" Target="../media/image187.wmf"/><Relationship Id="rId11" Type="http://schemas.openxmlformats.org/officeDocument/2006/relationships/image" Target="../media/image192.wmf"/><Relationship Id="rId5" Type="http://schemas.openxmlformats.org/officeDocument/2006/relationships/image" Target="../media/image186.wmf"/><Relationship Id="rId10" Type="http://schemas.openxmlformats.org/officeDocument/2006/relationships/image" Target="../media/image191.wmf"/><Relationship Id="rId4" Type="http://schemas.openxmlformats.org/officeDocument/2006/relationships/image" Target="../media/image185.wmf"/><Relationship Id="rId9" Type="http://schemas.openxmlformats.org/officeDocument/2006/relationships/image" Target="../media/image190.wmf"/><Relationship Id="rId14" Type="http://schemas.openxmlformats.org/officeDocument/2006/relationships/image" Target="../media/image19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image" Target="../media/image198.wmf"/><Relationship Id="rId1" Type="http://schemas.openxmlformats.org/officeDocument/2006/relationships/image" Target="../media/image19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wmf"/><Relationship Id="rId2" Type="http://schemas.openxmlformats.org/officeDocument/2006/relationships/image" Target="../media/image218.wmf"/><Relationship Id="rId1" Type="http://schemas.openxmlformats.org/officeDocument/2006/relationships/image" Target="../media/image21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71.w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12" Type="http://schemas.openxmlformats.org/officeDocument/2006/relationships/image" Target="../media/image70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6" Type="http://schemas.openxmlformats.org/officeDocument/2006/relationships/image" Target="../media/image64.wmf"/><Relationship Id="rId11" Type="http://schemas.openxmlformats.org/officeDocument/2006/relationships/image" Target="../media/image69.wmf"/><Relationship Id="rId5" Type="http://schemas.openxmlformats.org/officeDocument/2006/relationships/image" Target="../media/image63.wmf"/><Relationship Id="rId10" Type="http://schemas.openxmlformats.org/officeDocument/2006/relationships/image" Target="../media/image68.wmf"/><Relationship Id="rId4" Type="http://schemas.openxmlformats.org/officeDocument/2006/relationships/image" Target="../media/image62.wmf"/><Relationship Id="rId9" Type="http://schemas.openxmlformats.org/officeDocument/2006/relationships/image" Target="../media/image6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60" y="589241"/>
            <a:ext cx="5669756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1891070"/>
            <a:ext cx="5669756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8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2" y="191691"/>
            <a:ext cx="1630055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191691"/>
            <a:ext cx="4795669" cy="305121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5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0" y="897613"/>
            <a:ext cx="6520220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0" y="2409468"/>
            <a:ext cx="6520220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958453"/>
            <a:ext cx="3212862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958453"/>
            <a:ext cx="3212862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91691"/>
            <a:ext cx="6520220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2" y="882610"/>
            <a:ext cx="319809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2" y="1315164"/>
            <a:ext cx="3198097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5" y="882610"/>
            <a:ext cx="321384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5" y="1315164"/>
            <a:ext cx="3213847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2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3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4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40030"/>
            <a:ext cx="243819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518398"/>
            <a:ext cx="3827085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080135"/>
            <a:ext cx="243819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3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40030"/>
            <a:ext cx="243819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518398"/>
            <a:ext cx="3827085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080135"/>
            <a:ext cx="243819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191691"/>
            <a:ext cx="6520220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958453"/>
            <a:ext cx="6520220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3337084"/>
            <a:ext cx="1700927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DD448-F53E-40B4-9042-5326A80222DB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3337084"/>
            <a:ext cx="255139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3337084"/>
            <a:ext cx="1700927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8F69F-32CB-4F7E-9F2E-256A38C1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2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3" Type="http://schemas.openxmlformats.org/officeDocument/2006/relationships/image" Target="../media/image220.png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219.wmf"/><Relationship Id="rId4" Type="http://schemas.openxmlformats.org/officeDocument/2006/relationships/image" Target="../media/image221.png"/><Relationship Id="rId9" Type="http://schemas.openxmlformats.org/officeDocument/2006/relationships/oleObject" Target="../embeddings/oleObject68.bin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227.wmf"/><Relationship Id="rId3" Type="http://schemas.openxmlformats.org/officeDocument/2006/relationships/image" Target="../media/image228.png"/><Relationship Id="rId7" Type="http://schemas.openxmlformats.org/officeDocument/2006/relationships/image" Target="../media/image224.wmf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226.wmf"/><Relationship Id="rId5" Type="http://schemas.openxmlformats.org/officeDocument/2006/relationships/image" Target="../media/image223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225.w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29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3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34.wmf"/><Relationship Id="rId4" Type="http://schemas.openxmlformats.org/officeDocument/2006/relationships/oleObject" Target="../embeddings/oleObject76.bin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8.wmf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37.wmf"/><Relationship Id="rId3" Type="http://schemas.openxmlformats.org/officeDocument/2006/relationships/image" Target="../media/image39.gi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5" Type="http://schemas.openxmlformats.org/officeDocument/2006/relationships/image" Target="../media/image38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65.wmf"/><Relationship Id="rId26" Type="http://schemas.openxmlformats.org/officeDocument/2006/relationships/image" Target="../media/image69.w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63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image" Target="../media/image66.wmf"/><Relationship Id="rId29" Type="http://schemas.openxmlformats.org/officeDocument/2006/relationships/oleObject" Target="../embeddings/oleObject30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68.wmf"/><Relationship Id="rId5" Type="http://schemas.openxmlformats.org/officeDocument/2006/relationships/oleObject" Target="../embeddings/oleObject17.bin"/><Relationship Id="rId15" Type="http://schemas.openxmlformats.org/officeDocument/2006/relationships/image" Target="../media/image64.wmf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70.wmf"/><Relationship Id="rId10" Type="http://schemas.openxmlformats.org/officeDocument/2006/relationships/image" Target="../media/image62.wmf"/><Relationship Id="rId19" Type="http://schemas.openxmlformats.org/officeDocument/2006/relationships/oleObject" Target="../embeddings/oleObject25.bin"/><Relationship Id="rId31" Type="http://schemas.openxmlformats.org/officeDocument/2006/relationships/image" Target="../media/image71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2.bin"/><Relationship Id="rId22" Type="http://schemas.openxmlformats.org/officeDocument/2006/relationships/image" Target="../media/image67.wmf"/><Relationship Id="rId27" Type="http://schemas.openxmlformats.org/officeDocument/2006/relationships/oleObject" Target="../embeddings/oleObject29.bin"/><Relationship Id="rId30" Type="http://schemas.openxmlformats.org/officeDocument/2006/relationships/oleObject" Target="../embeddings/oleObject3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4.bin"/><Relationship Id="rId5" Type="http://schemas.openxmlformats.org/officeDocument/2006/relationships/oleObject" Target="../embeddings/oleObject33.bin"/><Relationship Id="rId4" Type="http://schemas.openxmlformats.org/officeDocument/2006/relationships/image" Target="../media/image82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gi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35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37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image" Target="../media/image155.png"/><Relationship Id="rId7" Type="http://schemas.openxmlformats.org/officeDocument/2006/relationships/image" Target="../media/image1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52.wmf"/><Relationship Id="rId10" Type="http://schemas.openxmlformats.org/officeDocument/2006/relationships/image" Target="../media/image156.jpeg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54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165.png"/><Relationship Id="rId3" Type="http://schemas.openxmlformats.org/officeDocument/2006/relationships/image" Target="../media/image164.jpeg"/><Relationship Id="rId7" Type="http://schemas.openxmlformats.org/officeDocument/2006/relationships/image" Target="../media/image161.wmf"/><Relationship Id="rId12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45.bin"/><Relationship Id="rId5" Type="http://schemas.openxmlformats.org/officeDocument/2006/relationships/image" Target="../media/image160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162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3" Type="http://schemas.openxmlformats.org/officeDocument/2006/relationships/image" Target="../media/image168.png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gif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48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jpeg"/><Relationship Id="rId5" Type="http://schemas.openxmlformats.org/officeDocument/2006/relationships/image" Target="../media/image177.png"/><Relationship Id="rId4" Type="http://schemas.openxmlformats.org/officeDocument/2006/relationships/image" Target="../media/image17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186.wmf"/><Relationship Id="rId18" Type="http://schemas.openxmlformats.org/officeDocument/2006/relationships/oleObject" Target="../embeddings/oleObject56.bin"/><Relationship Id="rId26" Type="http://schemas.openxmlformats.org/officeDocument/2006/relationships/oleObject" Target="../embeddings/oleObject60.bin"/><Relationship Id="rId3" Type="http://schemas.openxmlformats.org/officeDocument/2006/relationships/image" Target="../media/image196.jpeg"/><Relationship Id="rId21" Type="http://schemas.openxmlformats.org/officeDocument/2006/relationships/image" Target="../media/image190.wmf"/><Relationship Id="rId7" Type="http://schemas.openxmlformats.org/officeDocument/2006/relationships/image" Target="../media/image183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188.wmf"/><Relationship Id="rId25" Type="http://schemas.openxmlformats.org/officeDocument/2006/relationships/image" Target="../media/image19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57.bin"/><Relationship Id="rId29" Type="http://schemas.openxmlformats.org/officeDocument/2006/relationships/image" Target="../media/image194.w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185.wmf"/><Relationship Id="rId24" Type="http://schemas.openxmlformats.org/officeDocument/2006/relationships/oleObject" Target="../embeddings/oleObject59.bin"/><Relationship Id="rId5" Type="http://schemas.openxmlformats.org/officeDocument/2006/relationships/image" Target="../media/image182.wmf"/><Relationship Id="rId15" Type="http://schemas.openxmlformats.org/officeDocument/2006/relationships/image" Target="../media/image187.wmf"/><Relationship Id="rId23" Type="http://schemas.openxmlformats.org/officeDocument/2006/relationships/image" Target="../media/image191.wmf"/><Relationship Id="rId28" Type="http://schemas.openxmlformats.org/officeDocument/2006/relationships/oleObject" Target="../embeddings/oleObject61.bin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189.wmf"/><Relationship Id="rId31" Type="http://schemas.openxmlformats.org/officeDocument/2006/relationships/image" Target="../media/image195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184.wmf"/><Relationship Id="rId14" Type="http://schemas.openxmlformats.org/officeDocument/2006/relationships/oleObject" Target="../embeddings/oleObject54.bin"/><Relationship Id="rId22" Type="http://schemas.openxmlformats.org/officeDocument/2006/relationships/oleObject" Target="../embeddings/oleObject58.bin"/><Relationship Id="rId27" Type="http://schemas.openxmlformats.org/officeDocument/2006/relationships/image" Target="../media/image193.wmf"/><Relationship Id="rId30" Type="http://schemas.openxmlformats.org/officeDocument/2006/relationships/oleObject" Target="../embeddings/oleObject62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64.bin"/><Relationship Id="rId2" Type="http://schemas.openxmlformats.org/officeDocument/2006/relationships/tags" Target="../tags/tag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199.wmf"/><Relationship Id="rId4" Type="http://schemas.openxmlformats.org/officeDocument/2006/relationships/image" Target="../media/image200.jpeg"/><Relationship Id="rId9" Type="http://schemas.openxmlformats.org/officeDocument/2006/relationships/oleObject" Target="../embeddings/oleObject65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eg"/><Relationship Id="rId5" Type="http://schemas.openxmlformats.org/officeDocument/2006/relationships/image" Target="../media/image204.wmf"/><Relationship Id="rId4" Type="http://schemas.openxmlformats.org/officeDocument/2006/relationships/image" Target="../media/image203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image" Target="../media/image212.g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02" r="5582"/>
          <a:stretch/>
        </p:blipFill>
        <p:spPr>
          <a:xfrm>
            <a:off x="1738633" y="241419"/>
            <a:ext cx="3185786" cy="28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2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82" y="408079"/>
            <a:ext cx="3191627" cy="29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776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 flipH="1">
            <a:off x="2045654" y="1175462"/>
            <a:ext cx="1282261" cy="3900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" name="Straight Connector 4"/>
          <p:cNvCxnSpPr/>
          <p:nvPr/>
        </p:nvCxnSpPr>
        <p:spPr>
          <a:xfrm>
            <a:off x="2045654" y="1168238"/>
            <a:ext cx="12822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40236" y="1556528"/>
            <a:ext cx="12822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7080" y="1471646"/>
            <a:ext cx="1914361" cy="50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displacement node  </a:t>
            </a:r>
            <a:r>
              <a:rPr lang="en-AU" sz="889" i="1" dirty="0"/>
              <a:t>s</a:t>
            </a:r>
            <a:r>
              <a:rPr lang="en-AU" sz="889" dirty="0"/>
              <a:t> = 0: zero movement of the particles at the very end of the closed end tube</a:t>
            </a:r>
            <a:endParaRPr lang="en-US" sz="889" dirty="0"/>
          </a:p>
        </p:txBody>
      </p:sp>
      <p:sp>
        <p:nvSpPr>
          <p:cNvPr id="10" name="TextBox 9"/>
          <p:cNvSpPr txBox="1"/>
          <p:nvPr/>
        </p:nvSpPr>
        <p:spPr>
          <a:xfrm>
            <a:off x="3311662" y="588511"/>
            <a:ext cx="1914361" cy="50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pressure antinode: max pressure fluctuations since the air particles are not free to vibrate</a:t>
            </a:r>
            <a:endParaRPr lang="en-US" sz="889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324304" y="1052654"/>
            <a:ext cx="686279" cy="23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18828" y="882892"/>
            <a:ext cx="78098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closed end</a:t>
            </a:r>
            <a:endParaRPr lang="en-US" sz="1067" dirty="0"/>
          </a:p>
        </p:txBody>
      </p:sp>
      <p:sp>
        <p:nvSpPr>
          <p:cNvPr id="16" name="TextBox 15"/>
          <p:cNvSpPr txBox="1"/>
          <p:nvPr/>
        </p:nvSpPr>
        <p:spPr>
          <a:xfrm>
            <a:off x="2258763" y="1283822"/>
            <a:ext cx="926857" cy="201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11" dirty="0"/>
              <a:t>vibrating air column</a:t>
            </a:r>
            <a:endParaRPr lang="en-US" sz="711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317078" y="1168238"/>
            <a:ext cx="7224" cy="393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288183" y="1345227"/>
            <a:ext cx="40634" cy="406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833854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Image result for image fl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844">
            <a:off x="1886313" y="575870"/>
            <a:ext cx="1527501" cy="14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36684" y="673393"/>
            <a:ext cx="739305" cy="36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mouthpiece</a:t>
            </a:r>
          </a:p>
          <a:p>
            <a:r>
              <a:rPr lang="en-AU" sz="889" dirty="0"/>
              <a:t>open end</a:t>
            </a:r>
            <a:endParaRPr lang="en-US" sz="889" dirty="0"/>
          </a:p>
        </p:txBody>
      </p:sp>
      <p:sp>
        <p:nvSpPr>
          <p:cNvPr id="8" name="TextBox 7"/>
          <p:cNvSpPr txBox="1"/>
          <p:nvPr/>
        </p:nvSpPr>
        <p:spPr>
          <a:xfrm>
            <a:off x="2047461" y="1560140"/>
            <a:ext cx="1428547" cy="63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finger cover holes to change the length of the tube </a:t>
            </a:r>
            <a:r>
              <a:rPr lang="en-AU" sz="889" dirty="0">
                <a:sym typeface="Wingdings" panose="05000000000000000000" pitchFamily="2" charset="2"/>
              </a:rPr>
              <a:t> change in frequency of note</a:t>
            </a:r>
            <a:endParaRPr lang="en-US" sz="889" dirty="0"/>
          </a:p>
        </p:txBody>
      </p:sp>
      <p:pic>
        <p:nvPicPr>
          <p:cNvPr id="39944" name="Picture 8" descr="Image result for image fl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30" y="875666"/>
            <a:ext cx="1463955" cy="115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14195" y="987637"/>
            <a:ext cx="1166677" cy="365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889" dirty="0"/>
              <a:t>open end: air is blow across mouthpiece</a:t>
            </a:r>
            <a:endParaRPr lang="en-US" sz="889" dirty="0"/>
          </a:p>
        </p:txBody>
      </p:sp>
      <p:sp>
        <p:nvSpPr>
          <p:cNvPr id="11" name="TextBox 10"/>
          <p:cNvSpPr txBox="1"/>
          <p:nvPr/>
        </p:nvSpPr>
        <p:spPr>
          <a:xfrm>
            <a:off x="3866104" y="2049566"/>
            <a:ext cx="1428547" cy="63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finger lift keys to change the length of the tube </a:t>
            </a:r>
            <a:r>
              <a:rPr lang="en-AU" sz="889" dirty="0">
                <a:sym typeface="Wingdings" panose="05000000000000000000" pitchFamily="2" charset="2"/>
              </a:rPr>
              <a:t> change in frequency of note</a:t>
            </a:r>
            <a:endParaRPr lang="en-US" sz="889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3206337" y="1039392"/>
            <a:ext cx="121579" cy="71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587453" y="1341614"/>
            <a:ext cx="111972" cy="223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4137005" y="1417466"/>
            <a:ext cx="443372" cy="632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</p:cNvCxnSpPr>
          <p:nvPr/>
        </p:nvCxnSpPr>
        <p:spPr>
          <a:xfrm>
            <a:off x="4597534" y="1353636"/>
            <a:ext cx="258257" cy="128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37499" y="1103224"/>
            <a:ext cx="620683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open end</a:t>
            </a:r>
            <a:endParaRPr lang="en-US" sz="889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724185" y="1316330"/>
            <a:ext cx="93912" cy="213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947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830" y="2147090"/>
            <a:ext cx="1079142" cy="36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pressure Antinode</a:t>
            </a:r>
          </a:p>
          <a:p>
            <a:r>
              <a:rPr lang="en-AU" sz="889" dirty="0"/>
              <a:t>displacement Node</a:t>
            </a:r>
            <a:endParaRPr lang="en-US" sz="889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429" r="8044" b="15726"/>
          <a:stretch/>
        </p:blipFill>
        <p:spPr>
          <a:xfrm>
            <a:off x="1789202" y="236342"/>
            <a:ext cx="3066687" cy="174098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886725" y="1749770"/>
            <a:ext cx="2951006" cy="3612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1575" y="772723"/>
            <a:ext cx="2951006" cy="3612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9202" y="1146568"/>
            <a:ext cx="460382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>
                <a:solidFill>
                  <a:srgbClr val="0000FF"/>
                </a:solidFill>
              </a:rPr>
              <a:t>time </a:t>
            </a:r>
            <a:r>
              <a:rPr lang="en-AU" sz="889" i="1" dirty="0">
                <a:solidFill>
                  <a:srgbClr val="0000FF"/>
                </a:solidFill>
              </a:rPr>
              <a:t>t</a:t>
            </a:r>
            <a:endParaRPr lang="en-US" sz="889" i="1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2019394" y="637275"/>
            <a:ext cx="210473" cy="50929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1973415" y="1375733"/>
            <a:ext cx="45978" cy="22594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81104" y="1144762"/>
            <a:ext cx="724878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>
                <a:solidFill>
                  <a:srgbClr val="FF0000"/>
                </a:solidFill>
              </a:rPr>
              <a:t>time </a:t>
            </a:r>
            <a:r>
              <a:rPr lang="en-AU" sz="889" i="1" dirty="0" err="1">
                <a:solidFill>
                  <a:srgbClr val="FF0000"/>
                </a:solidFill>
              </a:rPr>
              <a:t>t</a:t>
            </a:r>
            <a:r>
              <a:rPr lang="en-AU" sz="889" dirty="0" err="1">
                <a:solidFill>
                  <a:srgbClr val="FF0000"/>
                </a:solidFill>
              </a:rPr>
              <a:t>+</a:t>
            </a:r>
            <a:r>
              <a:rPr lang="en-AU" sz="889" i="1" dirty="0" err="1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AU" sz="889" i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AU" sz="889" dirty="0">
                <a:solidFill>
                  <a:srgbClr val="FF0000"/>
                </a:solidFill>
                <a:sym typeface="Symbol" panose="05050102010706020507" pitchFamily="18" charset="2"/>
              </a:rPr>
              <a:t>/ 2</a:t>
            </a:r>
            <a:endParaRPr lang="en-US" sz="889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flipH="1" flipV="1">
            <a:off x="2435751" y="897339"/>
            <a:ext cx="107792" cy="247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2543543" y="1373927"/>
            <a:ext cx="40298" cy="195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909971" y="1587230"/>
            <a:ext cx="0" cy="15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09971" y="1384958"/>
            <a:ext cx="935509" cy="36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particles moving to the right</a:t>
            </a:r>
            <a:endParaRPr lang="en-US" sz="889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846761" y="1769636"/>
            <a:ext cx="0" cy="15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61209" y="1729904"/>
            <a:ext cx="935509" cy="36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particles moving to the left</a:t>
            </a:r>
            <a:endParaRPr lang="en-US" sz="889" dirty="0"/>
          </a:p>
        </p:txBody>
      </p:sp>
      <p:sp>
        <p:nvSpPr>
          <p:cNvPr id="30" name="TextBox 29"/>
          <p:cNvSpPr txBox="1"/>
          <p:nvPr/>
        </p:nvSpPr>
        <p:spPr>
          <a:xfrm>
            <a:off x="4951910" y="577678"/>
            <a:ext cx="327890" cy="22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+ </a:t>
            </a:r>
            <a:r>
              <a:rPr lang="en-AU" sz="889" i="1" dirty="0"/>
              <a:t>P</a:t>
            </a:r>
            <a:endParaRPr lang="en-US" sz="889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3647577" y="285106"/>
            <a:ext cx="1092631" cy="22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>
                <a:solidFill>
                  <a:srgbClr val="0000FF"/>
                </a:solidFill>
              </a:rPr>
              <a:t>time </a:t>
            </a:r>
            <a:r>
              <a:rPr lang="en-AU" sz="889" i="1" dirty="0">
                <a:solidFill>
                  <a:srgbClr val="0000FF"/>
                </a:solidFill>
              </a:rPr>
              <a:t>t  </a:t>
            </a:r>
            <a:r>
              <a:rPr lang="en-AU" sz="889" dirty="0">
                <a:solidFill>
                  <a:srgbClr val="0000FF"/>
                </a:solidFill>
              </a:rPr>
              <a:t>compression</a:t>
            </a:r>
            <a:endParaRPr lang="en-US" sz="889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52995" y="958742"/>
            <a:ext cx="1092631" cy="36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>
                <a:solidFill>
                  <a:srgbClr val="FF0000"/>
                </a:solidFill>
              </a:rPr>
              <a:t>time </a:t>
            </a:r>
            <a:r>
              <a:rPr lang="en-AU" sz="889" i="1" dirty="0" err="1">
                <a:solidFill>
                  <a:srgbClr val="FF0000"/>
                </a:solidFill>
              </a:rPr>
              <a:t>t+T</a:t>
            </a:r>
            <a:r>
              <a:rPr lang="en-AU" sz="889" i="1" dirty="0">
                <a:solidFill>
                  <a:srgbClr val="FF0000"/>
                </a:solidFill>
              </a:rPr>
              <a:t>/2  </a:t>
            </a:r>
            <a:r>
              <a:rPr lang="en-AU" sz="889" dirty="0">
                <a:solidFill>
                  <a:srgbClr val="FF0000"/>
                </a:solidFill>
              </a:rPr>
              <a:t>rarefaction</a:t>
            </a:r>
            <a:endParaRPr lang="en-US" sz="889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53716" y="778144"/>
            <a:ext cx="32789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-</a:t>
            </a:r>
            <a:r>
              <a:rPr lang="en-AU" sz="889" dirty="0"/>
              <a:t> </a:t>
            </a:r>
            <a:r>
              <a:rPr lang="en-AU" sz="889" i="1" dirty="0"/>
              <a:t>P</a:t>
            </a:r>
            <a:endParaRPr lang="en-US" sz="889" i="1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937061" y="595735"/>
            <a:ext cx="0" cy="15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73851" y="778141"/>
            <a:ext cx="0" cy="15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5592639" y="1641410"/>
            <a:ext cx="234780" cy="361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514981" y="1971908"/>
            <a:ext cx="234780" cy="361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30740" y="2073044"/>
            <a:ext cx="1680268" cy="36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period  </a:t>
            </a:r>
            <a:r>
              <a:rPr lang="en-AU" sz="889" i="1" dirty="0"/>
              <a:t>T</a:t>
            </a:r>
          </a:p>
          <a:p>
            <a:r>
              <a:rPr lang="en-AU" sz="889" i="1" dirty="0"/>
              <a:t>P</a:t>
            </a:r>
            <a:r>
              <a:rPr lang="en-AU" sz="889" dirty="0"/>
              <a:t> = 0   </a:t>
            </a:r>
            <a:r>
              <a:rPr lang="en-AU" sz="889" dirty="0">
                <a:sym typeface="Symbol" panose="05050102010706020507" pitchFamily="18" charset="2"/>
              </a:rPr>
              <a:t>   atmospheric pressure</a:t>
            </a:r>
            <a:endParaRPr lang="en-US" sz="889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048" t="3014" r="8002"/>
          <a:stretch/>
        </p:blipFill>
        <p:spPr>
          <a:xfrm>
            <a:off x="1413553" y="2511741"/>
            <a:ext cx="3442238" cy="83814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699950" y="323030"/>
            <a:ext cx="0" cy="2521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65054" y="518077"/>
            <a:ext cx="1473697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658262"/>
              </p:ext>
            </p:extLst>
          </p:nvPr>
        </p:nvGraphicFramePr>
        <p:xfrm>
          <a:off x="2524641" y="421462"/>
          <a:ext cx="124219" cy="152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1" name="Equation" r:id="rId5" imgW="164880" imgH="203040" progId="Equation.DSMT4">
                  <p:embed/>
                </p:oleObj>
              </mc:Choice>
              <mc:Fallback>
                <p:oleObj name="Equation" r:id="rId5" imgW="164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641" y="421462"/>
                        <a:ext cx="124219" cy="1528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2206387" y="2026088"/>
            <a:ext cx="77477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187181"/>
              </p:ext>
            </p:extLst>
          </p:nvPr>
        </p:nvGraphicFramePr>
        <p:xfrm>
          <a:off x="2446305" y="1964253"/>
          <a:ext cx="256734" cy="13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2" name="Equation" r:id="rId7" imgW="406080" imgH="215640" progId="Equation.DSMT4">
                  <p:embed/>
                </p:oleObj>
              </mc:Choice>
              <mc:Fallback>
                <p:oleObj name="Equation" r:id="rId7" imgW="4060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46305" y="1964253"/>
                        <a:ext cx="256734" cy="13639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56931"/>
              </p:ext>
            </p:extLst>
          </p:nvPr>
        </p:nvGraphicFramePr>
        <p:xfrm>
          <a:off x="5063653" y="2736544"/>
          <a:ext cx="767381" cy="51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3" name="Equation" r:id="rId9" imgW="1295280" imgH="863280" progId="Equation.DSMT4">
                  <p:embed/>
                </p:oleObj>
              </mc:Choice>
              <mc:Fallback>
                <p:oleObj name="Equation" r:id="rId9" imgW="129528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63653" y="2736544"/>
                        <a:ext cx="767381" cy="51158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09970" y="2320466"/>
            <a:ext cx="1079142" cy="36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Mode number, </a:t>
            </a:r>
            <a:r>
              <a:rPr lang="en-AU" sz="88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r>
              <a:rPr lang="en-AU" sz="889" dirty="0">
                <a:cs typeface="Times New Roman" panose="02020603050405020304" pitchFamily="18" charset="0"/>
              </a:rPr>
              <a:t>(pressure 4 humps)</a:t>
            </a:r>
            <a:endParaRPr lang="en-US" sz="889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066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4646" y="648112"/>
            <a:ext cx="1213633" cy="60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" name="Rectangle 2"/>
          <p:cNvSpPr/>
          <p:nvPr/>
        </p:nvSpPr>
        <p:spPr>
          <a:xfrm>
            <a:off x="2419496" y="1271807"/>
            <a:ext cx="1213633" cy="60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2424915" y="952359"/>
            <a:ext cx="40634" cy="371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 rot="510632" flipV="1">
            <a:off x="1732272" y="1232810"/>
            <a:ext cx="711596" cy="485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 rot="21040804" flipV="1">
            <a:off x="1666467" y="732549"/>
            <a:ext cx="640967" cy="581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4749237" y="642693"/>
            <a:ext cx="1213633" cy="62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4743819" y="1284443"/>
            <a:ext cx="1213633" cy="62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4738402" y="945226"/>
            <a:ext cx="40634" cy="3819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 rot="510632" flipV="1">
            <a:off x="4049371" y="1247718"/>
            <a:ext cx="711596" cy="49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3" name="Rectangle 12"/>
          <p:cNvSpPr/>
          <p:nvPr/>
        </p:nvSpPr>
        <p:spPr>
          <a:xfrm rot="21040804" flipV="1">
            <a:off x="4026910" y="725859"/>
            <a:ext cx="640967" cy="598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4" name="Freeform: Shape 13"/>
          <p:cNvSpPr/>
          <p:nvPr/>
        </p:nvSpPr>
        <p:spPr>
          <a:xfrm>
            <a:off x="3681891" y="767210"/>
            <a:ext cx="1235305" cy="182978"/>
          </a:xfrm>
          <a:custGeom>
            <a:avLst/>
            <a:gdLst>
              <a:gd name="connsiteX0" fmla="*/ 0 w 1389888"/>
              <a:gd name="connsiteY0" fmla="*/ 187051 h 205876"/>
              <a:gd name="connsiteX1" fmla="*/ 479552 w 1389888"/>
              <a:gd name="connsiteY1" fmla="*/ 191115 h 205876"/>
              <a:gd name="connsiteX2" fmla="*/ 999744 w 1389888"/>
              <a:gd name="connsiteY2" fmla="*/ 24491 h 205876"/>
              <a:gd name="connsiteX3" fmla="*/ 1389888 w 1389888"/>
              <a:gd name="connsiteY3" fmla="*/ 4171 h 20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9888" h="205876">
                <a:moveTo>
                  <a:pt x="0" y="187051"/>
                </a:moveTo>
                <a:cubicBezTo>
                  <a:pt x="156464" y="202629"/>
                  <a:pt x="312928" y="218208"/>
                  <a:pt x="479552" y="191115"/>
                </a:cubicBezTo>
                <a:cubicBezTo>
                  <a:pt x="646176" y="164022"/>
                  <a:pt x="848021" y="55648"/>
                  <a:pt x="999744" y="24491"/>
                </a:cubicBezTo>
                <a:cubicBezTo>
                  <a:pt x="1151467" y="-6666"/>
                  <a:pt x="1270677" y="-1248"/>
                  <a:pt x="1389888" y="417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5" name="Freeform: Shape 14"/>
          <p:cNvSpPr/>
          <p:nvPr/>
        </p:nvSpPr>
        <p:spPr>
          <a:xfrm>
            <a:off x="3665637" y="859317"/>
            <a:ext cx="1235305" cy="182978"/>
          </a:xfrm>
          <a:custGeom>
            <a:avLst/>
            <a:gdLst>
              <a:gd name="connsiteX0" fmla="*/ 0 w 1389888"/>
              <a:gd name="connsiteY0" fmla="*/ 187051 h 205876"/>
              <a:gd name="connsiteX1" fmla="*/ 479552 w 1389888"/>
              <a:gd name="connsiteY1" fmla="*/ 191115 h 205876"/>
              <a:gd name="connsiteX2" fmla="*/ 999744 w 1389888"/>
              <a:gd name="connsiteY2" fmla="*/ 24491 h 205876"/>
              <a:gd name="connsiteX3" fmla="*/ 1389888 w 1389888"/>
              <a:gd name="connsiteY3" fmla="*/ 4171 h 20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9888" h="205876">
                <a:moveTo>
                  <a:pt x="0" y="187051"/>
                </a:moveTo>
                <a:cubicBezTo>
                  <a:pt x="156464" y="202629"/>
                  <a:pt x="312928" y="218208"/>
                  <a:pt x="479552" y="191115"/>
                </a:cubicBezTo>
                <a:cubicBezTo>
                  <a:pt x="646176" y="164022"/>
                  <a:pt x="848021" y="55648"/>
                  <a:pt x="999744" y="24491"/>
                </a:cubicBezTo>
                <a:cubicBezTo>
                  <a:pt x="1151467" y="-6666"/>
                  <a:pt x="1270677" y="-1248"/>
                  <a:pt x="1389888" y="417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6" name="Freeform: Shape 15"/>
          <p:cNvSpPr/>
          <p:nvPr/>
        </p:nvSpPr>
        <p:spPr>
          <a:xfrm rot="21242586">
            <a:off x="4151450" y="987638"/>
            <a:ext cx="523740" cy="101339"/>
          </a:xfrm>
          <a:custGeom>
            <a:avLst/>
            <a:gdLst>
              <a:gd name="connsiteX0" fmla="*/ 0 w 589280"/>
              <a:gd name="connsiteY0" fmla="*/ 81280 h 114020"/>
              <a:gd name="connsiteX1" fmla="*/ 308864 w 589280"/>
              <a:gd name="connsiteY1" fmla="*/ 109728 h 114020"/>
              <a:gd name="connsiteX2" fmla="*/ 589280 w 589280"/>
              <a:gd name="connsiteY2" fmla="*/ 0 h 1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280" h="114020">
                <a:moveTo>
                  <a:pt x="0" y="81280"/>
                </a:moveTo>
                <a:cubicBezTo>
                  <a:pt x="105325" y="102277"/>
                  <a:pt x="210651" y="123275"/>
                  <a:pt x="308864" y="109728"/>
                </a:cubicBezTo>
                <a:cubicBezTo>
                  <a:pt x="407077" y="96181"/>
                  <a:pt x="498178" y="48090"/>
                  <a:pt x="58928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7" name="Freeform: Shape 16"/>
          <p:cNvSpPr/>
          <p:nvPr/>
        </p:nvSpPr>
        <p:spPr>
          <a:xfrm>
            <a:off x="4156457" y="1069745"/>
            <a:ext cx="508076" cy="92601"/>
          </a:xfrm>
          <a:custGeom>
            <a:avLst/>
            <a:gdLst>
              <a:gd name="connsiteX0" fmla="*/ 0 w 589280"/>
              <a:gd name="connsiteY0" fmla="*/ 81280 h 114020"/>
              <a:gd name="connsiteX1" fmla="*/ 308864 w 589280"/>
              <a:gd name="connsiteY1" fmla="*/ 109728 h 114020"/>
              <a:gd name="connsiteX2" fmla="*/ 589280 w 589280"/>
              <a:gd name="connsiteY2" fmla="*/ 0 h 1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280" h="114020">
                <a:moveTo>
                  <a:pt x="0" y="81280"/>
                </a:moveTo>
                <a:cubicBezTo>
                  <a:pt x="105325" y="102277"/>
                  <a:pt x="210651" y="123275"/>
                  <a:pt x="308864" y="109728"/>
                </a:cubicBezTo>
                <a:cubicBezTo>
                  <a:pt x="407077" y="96181"/>
                  <a:pt x="498178" y="48090"/>
                  <a:pt x="58928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8" name="Freeform: Shape 17"/>
          <p:cNvSpPr/>
          <p:nvPr/>
        </p:nvSpPr>
        <p:spPr>
          <a:xfrm>
            <a:off x="1612213" y="539749"/>
            <a:ext cx="769356" cy="375648"/>
          </a:xfrm>
          <a:custGeom>
            <a:avLst/>
            <a:gdLst>
              <a:gd name="connsiteX0" fmla="*/ 0 w 865632"/>
              <a:gd name="connsiteY0" fmla="*/ 422656 h 422656"/>
              <a:gd name="connsiteX1" fmla="*/ 491744 w 865632"/>
              <a:gd name="connsiteY1" fmla="*/ 382016 h 422656"/>
              <a:gd name="connsiteX2" fmla="*/ 768096 w 865632"/>
              <a:gd name="connsiteY2" fmla="*/ 296672 h 422656"/>
              <a:gd name="connsiteX3" fmla="*/ 865632 w 865632"/>
              <a:gd name="connsiteY3" fmla="*/ 0 h 42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32" h="422656">
                <a:moveTo>
                  <a:pt x="0" y="422656"/>
                </a:moveTo>
                <a:cubicBezTo>
                  <a:pt x="181864" y="412834"/>
                  <a:pt x="363728" y="403013"/>
                  <a:pt x="491744" y="382016"/>
                </a:cubicBezTo>
                <a:cubicBezTo>
                  <a:pt x="619760" y="361019"/>
                  <a:pt x="705781" y="360341"/>
                  <a:pt x="768096" y="296672"/>
                </a:cubicBezTo>
                <a:cubicBezTo>
                  <a:pt x="830411" y="233003"/>
                  <a:pt x="848021" y="116501"/>
                  <a:pt x="865632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9" name="Freeform: Shape 18"/>
          <p:cNvSpPr/>
          <p:nvPr/>
        </p:nvSpPr>
        <p:spPr>
          <a:xfrm>
            <a:off x="1653751" y="660751"/>
            <a:ext cx="769356" cy="375648"/>
          </a:xfrm>
          <a:custGeom>
            <a:avLst/>
            <a:gdLst>
              <a:gd name="connsiteX0" fmla="*/ 0 w 865632"/>
              <a:gd name="connsiteY0" fmla="*/ 422656 h 422656"/>
              <a:gd name="connsiteX1" fmla="*/ 491744 w 865632"/>
              <a:gd name="connsiteY1" fmla="*/ 382016 h 422656"/>
              <a:gd name="connsiteX2" fmla="*/ 768096 w 865632"/>
              <a:gd name="connsiteY2" fmla="*/ 296672 h 422656"/>
              <a:gd name="connsiteX3" fmla="*/ 865632 w 865632"/>
              <a:gd name="connsiteY3" fmla="*/ 0 h 42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32" h="422656">
                <a:moveTo>
                  <a:pt x="0" y="422656"/>
                </a:moveTo>
                <a:cubicBezTo>
                  <a:pt x="181864" y="412834"/>
                  <a:pt x="363728" y="403013"/>
                  <a:pt x="491744" y="382016"/>
                </a:cubicBezTo>
                <a:cubicBezTo>
                  <a:pt x="619760" y="361019"/>
                  <a:pt x="705781" y="360341"/>
                  <a:pt x="768096" y="296672"/>
                </a:cubicBezTo>
                <a:cubicBezTo>
                  <a:pt x="830411" y="233003"/>
                  <a:pt x="848021" y="116501"/>
                  <a:pt x="865632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0" name="Freeform: Shape 19"/>
          <p:cNvSpPr/>
          <p:nvPr/>
        </p:nvSpPr>
        <p:spPr>
          <a:xfrm rot="21242586">
            <a:off x="1840144" y="1065235"/>
            <a:ext cx="539201" cy="40634"/>
          </a:xfrm>
          <a:custGeom>
            <a:avLst/>
            <a:gdLst>
              <a:gd name="connsiteX0" fmla="*/ 0 w 589280"/>
              <a:gd name="connsiteY0" fmla="*/ 81280 h 114020"/>
              <a:gd name="connsiteX1" fmla="*/ 308864 w 589280"/>
              <a:gd name="connsiteY1" fmla="*/ 109728 h 114020"/>
              <a:gd name="connsiteX2" fmla="*/ 589280 w 589280"/>
              <a:gd name="connsiteY2" fmla="*/ 0 h 1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280" h="114020">
                <a:moveTo>
                  <a:pt x="0" y="81280"/>
                </a:moveTo>
                <a:cubicBezTo>
                  <a:pt x="105325" y="102277"/>
                  <a:pt x="210651" y="123275"/>
                  <a:pt x="308864" y="109728"/>
                </a:cubicBezTo>
                <a:cubicBezTo>
                  <a:pt x="407077" y="96181"/>
                  <a:pt x="498178" y="48090"/>
                  <a:pt x="58928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1" name="Freeform: Shape 20"/>
          <p:cNvSpPr/>
          <p:nvPr/>
        </p:nvSpPr>
        <p:spPr>
          <a:xfrm>
            <a:off x="1948130" y="1150179"/>
            <a:ext cx="424589" cy="40634"/>
          </a:xfrm>
          <a:custGeom>
            <a:avLst/>
            <a:gdLst>
              <a:gd name="connsiteX0" fmla="*/ 0 w 589280"/>
              <a:gd name="connsiteY0" fmla="*/ 81280 h 114020"/>
              <a:gd name="connsiteX1" fmla="*/ 308864 w 589280"/>
              <a:gd name="connsiteY1" fmla="*/ 109728 h 114020"/>
              <a:gd name="connsiteX2" fmla="*/ 589280 w 589280"/>
              <a:gd name="connsiteY2" fmla="*/ 0 h 1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280" h="114020">
                <a:moveTo>
                  <a:pt x="0" y="81280"/>
                </a:moveTo>
                <a:cubicBezTo>
                  <a:pt x="105325" y="102277"/>
                  <a:pt x="210651" y="123275"/>
                  <a:pt x="308864" y="109728"/>
                </a:cubicBezTo>
                <a:cubicBezTo>
                  <a:pt x="407077" y="96181"/>
                  <a:pt x="498178" y="48090"/>
                  <a:pt x="58928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70" tIns="40635" rIns="81270" bIns="40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2" name="TextBox 21"/>
          <p:cNvSpPr txBox="1"/>
          <p:nvPr/>
        </p:nvSpPr>
        <p:spPr>
          <a:xfrm>
            <a:off x="2475481" y="872056"/>
            <a:ext cx="258404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N</a:t>
            </a:r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39802896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Image result for image clari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68666" y="1118039"/>
            <a:ext cx="2922110" cy="84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4990" y="1930370"/>
            <a:ext cx="1253869" cy="502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open end (bell shaped)</a:t>
            </a:r>
          </a:p>
          <a:p>
            <a:r>
              <a:rPr lang="en-AU" sz="889" dirty="0"/>
              <a:t>Pressure node</a:t>
            </a:r>
          </a:p>
          <a:p>
            <a:r>
              <a:rPr lang="en-AU" sz="889" dirty="0"/>
              <a:t>Displacement antinode</a:t>
            </a:r>
            <a:endParaRPr lang="en-US" sz="889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43381" y="1735322"/>
            <a:ext cx="158928" cy="22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73792" y="548779"/>
            <a:ext cx="1542410" cy="502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closed end (closed by mouth)</a:t>
            </a:r>
          </a:p>
          <a:p>
            <a:r>
              <a:rPr lang="en-AU" sz="889" dirty="0"/>
              <a:t>Pressure antinode</a:t>
            </a:r>
          </a:p>
          <a:p>
            <a:r>
              <a:rPr lang="en-AU" sz="889" dirty="0"/>
              <a:t>Displacement node</a:t>
            </a:r>
            <a:endParaRPr lang="en-US" sz="889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25962" y="1074326"/>
            <a:ext cx="151704" cy="22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45976" y="1767830"/>
            <a:ext cx="1498981" cy="50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opening or closing keys changes the effective length of the tube</a:t>
            </a:r>
            <a:endParaRPr lang="en-US" sz="889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721622" y="1576394"/>
            <a:ext cx="176988" cy="21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466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89" y="226332"/>
            <a:ext cx="3970915" cy="31022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7201" y="1606247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closed</a:t>
            </a:r>
          </a:p>
          <a:p>
            <a:pPr algn="ctr"/>
            <a:r>
              <a:rPr lang="en-AU" sz="1200" dirty="0"/>
              <a:t>end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68439" y="1453848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open</a:t>
            </a:r>
          </a:p>
          <a:p>
            <a:r>
              <a:rPr lang="en-AU" sz="1200" dirty="0"/>
              <a:t> end</a:t>
            </a:r>
            <a:endParaRPr lang="en-US" sz="12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911048" y="353181"/>
            <a:ext cx="0" cy="282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52134" y="345924"/>
            <a:ext cx="0" cy="282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595639" y="350762"/>
            <a:ext cx="0" cy="282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34305" y="345924"/>
            <a:ext cx="0" cy="282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0229" y="348343"/>
            <a:ext cx="0" cy="282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26153" y="345924"/>
            <a:ext cx="0" cy="282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67238" y="367696"/>
            <a:ext cx="0" cy="282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03486" y="365276"/>
            <a:ext cx="0" cy="282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567543" y="1335313"/>
            <a:ext cx="34834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368383"/>
              </p:ext>
            </p:extLst>
          </p:nvPr>
        </p:nvGraphicFramePr>
        <p:xfrm>
          <a:off x="1899028" y="1255032"/>
          <a:ext cx="3556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1" name="Equation" r:id="rId4" imgW="355320" imgH="190440" progId="Equation.DSMT4">
                  <p:embed/>
                </p:oleObj>
              </mc:Choice>
              <mc:Fallback>
                <p:oleObj name="Equation" r:id="rId4" imgW="355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9028" y="1255032"/>
                        <a:ext cx="3556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1560286" y="341085"/>
            <a:ext cx="0" cy="282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557867" y="1649790"/>
            <a:ext cx="70636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609735"/>
              </p:ext>
            </p:extLst>
          </p:nvPr>
        </p:nvGraphicFramePr>
        <p:xfrm>
          <a:off x="2254628" y="1547737"/>
          <a:ext cx="3556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2" name="Equation" r:id="rId6" imgW="355320" imgH="190440" progId="Equation.DSMT4">
                  <p:embed/>
                </p:oleObj>
              </mc:Choice>
              <mc:Fallback>
                <p:oleObj name="Equation" r:id="rId6" imgW="355320" imgH="19044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54628" y="1547737"/>
                        <a:ext cx="3556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1567543" y="1935238"/>
            <a:ext cx="137401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762077"/>
              </p:ext>
            </p:extLst>
          </p:nvPr>
        </p:nvGraphicFramePr>
        <p:xfrm>
          <a:off x="2963031" y="1846489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3" name="Equation" r:id="rId8" imgW="152280" imgH="177480" progId="Equation.DSMT4">
                  <p:embed/>
                </p:oleObj>
              </mc:Choice>
              <mc:Fallback>
                <p:oleObj name="Equation" r:id="rId8" imgW="152280" imgH="17748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63031" y="1846489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275391" y="1635277"/>
            <a:ext cx="70636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98917"/>
              </p:ext>
            </p:extLst>
          </p:nvPr>
        </p:nvGraphicFramePr>
        <p:xfrm>
          <a:off x="3955218" y="1545318"/>
          <a:ext cx="3556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4" name="Equation" r:id="rId10" imgW="355320" imgH="190440" progId="Equation.DSMT4">
                  <p:embed/>
                </p:oleObj>
              </mc:Choice>
              <mc:Fallback>
                <p:oleObj name="Equation" r:id="rId10" imgW="355320" imgH="19044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55218" y="1545318"/>
                        <a:ext cx="3556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16115" y="2704496"/>
            <a:ext cx="142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number of quarter wavelengths  </a:t>
            </a:r>
            <a:r>
              <a:rPr lang="en-AU" sz="1200" i="1" dirty="0"/>
              <a:t>m</a:t>
            </a:r>
            <a:endParaRPr lang="en-US" sz="1200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1620762" y="27577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1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2315029" y="27552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3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73010" y="27552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5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652762" y="27528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7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320419" y="27577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9</a:t>
            </a:r>
            <a:endParaRPr lang="en-US" sz="1200" dirty="0"/>
          </a:p>
        </p:txBody>
      </p:sp>
      <p:sp>
        <p:nvSpPr>
          <p:cNvPr id="42" name="Oval 41"/>
          <p:cNvSpPr/>
          <p:nvPr/>
        </p:nvSpPr>
        <p:spPr>
          <a:xfrm>
            <a:off x="1882020" y="240937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571448" y="240211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265714" y="240453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940628" y="240211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615542" y="239969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35467" y="682171"/>
            <a:ext cx="1266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pressure</a:t>
            </a:r>
          </a:p>
          <a:p>
            <a:r>
              <a:rPr lang="en-AU" sz="1400" dirty="0"/>
              <a:t> fluctuations  </a:t>
            </a:r>
            <a:r>
              <a:rPr lang="en-AU" sz="1400" i="1" dirty="0"/>
              <a:t>P</a:t>
            </a:r>
            <a:endParaRPr lang="en-US" sz="1400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0" y="2140857"/>
            <a:ext cx="1426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particle </a:t>
            </a:r>
          </a:p>
          <a:p>
            <a:r>
              <a:rPr lang="en-AU" sz="1400" dirty="0"/>
              <a:t> displacements  </a:t>
            </a:r>
            <a:r>
              <a:rPr lang="en-AU" sz="1400" i="1" dirty="0"/>
              <a:t>s</a:t>
            </a:r>
            <a:endParaRPr lang="en-US" sz="1400" i="1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567542" y="2298095"/>
            <a:ext cx="280610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1274838" y="2610153"/>
            <a:ext cx="280610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007588"/>
              </p:ext>
            </p:extLst>
          </p:nvPr>
        </p:nvGraphicFramePr>
        <p:xfrm>
          <a:off x="5014460" y="842886"/>
          <a:ext cx="23495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5" name="Equation" r:id="rId12" imgW="2349360" imgH="2108160" progId="Equation.DSMT4">
                  <p:embed/>
                </p:oleObj>
              </mc:Choice>
              <mc:Fallback>
                <p:oleObj name="Equation" r:id="rId12" imgW="2349360" imgH="2108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14460" y="842886"/>
                        <a:ext cx="2349500" cy="210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014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4762" y="624114"/>
            <a:ext cx="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343" y="1081314"/>
            <a:ext cx="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9943" y="706362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1181" y="694267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33790" y="1122438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Boundary conditions:</a:t>
            </a:r>
          </a:p>
          <a:p>
            <a:r>
              <a:rPr lang="en-AU" sz="1000" dirty="0"/>
              <a:t>pressure nodes at each end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249162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Open-Open organ pipe</a:t>
            </a:r>
            <a:endParaRPr lang="en-US" sz="1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221240" y="621698"/>
            <a:ext cx="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18821" y="1078898"/>
            <a:ext cx="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6421" y="70394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936345" y="73055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095449" y="1144212"/>
            <a:ext cx="18950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Boundary conditions:</a:t>
            </a:r>
          </a:p>
          <a:p>
            <a:r>
              <a:rPr lang="en-AU" sz="1000" dirty="0"/>
              <a:t>Open end - pressure node</a:t>
            </a:r>
          </a:p>
          <a:p>
            <a:r>
              <a:rPr lang="en-AU" sz="1000" dirty="0"/>
              <a:t>Closed end – pressure antinode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4378478" y="246746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Open-Closed organ pipe</a:t>
            </a:r>
            <a:endParaRPr lang="en-US" sz="10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902476" y="614438"/>
            <a:ext cx="0" cy="4644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7321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742532"/>
              </p:ext>
            </p:extLst>
          </p:nvPr>
        </p:nvGraphicFramePr>
        <p:xfrm>
          <a:off x="2117725" y="120650"/>
          <a:ext cx="3324225" cy="335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name="Equation" r:id="rId3" imgW="3590946" imgH="3629025" progId="Equation.DSMT4">
                  <p:embed/>
                </p:oleObj>
              </mc:Choice>
              <mc:Fallback>
                <p:oleObj name="Equation" r:id="rId3" imgW="3590946" imgH="362902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725" y="120650"/>
                        <a:ext cx="3324225" cy="335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56161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665234"/>
              </p:ext>
            </p:extLst>
          </p:nvPr>
        </p:nvGraphicFramePr>
        <p:xfrm>
          <a:off x="2122488" y="120650"/>
          <a:ext cx="3314700" cy="335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Equation" r:id="rId3" imgW="3581233" imgH="3629025" progId="Equation.DSMT4">
                  <p:embed/>
                </p:oleObj>
              </mc:Choice>
              <mc:Fallback>
                <p:oleObj name="Equation" r:id="rId3" imgW="3581233" imgH="362902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2488" y="120650"/>
                        <a:ext cx="3314700" cy="335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24084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Image result for image saxo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91" y="969474"/>
            <a:ext cx="2665790" cy="11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Image result for image tromb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763" y="1146628"/>
            <a:ext cx="3086704" cy="130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1200" y="1741714"/>
            <a:ext cx="862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saxophone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232400" y="1405466"/>
            <a:ext cx="810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trombone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416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/>
          <a:stretch>
            <a:fillRect/>
          </a:stretch>
        </p:blipFill>
        <p:spPr bwMode="auto">
          <a:xfrm>
            <a:off x="1886726" y="409746"/>
            <a:ext cx="1493309" cy="146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6941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Image result for image human e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9" b="29856"/>
          <a:stretch/>
        </p:blipFill>
        <p:spPr bwMode="auto">
          <a:xfrm>
            <a:off x="299961" y="764086"/>
            <a:ext cx="3822095" cy="168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/>
          <p:cNvSpPr/>
          <p:nvPr/>
        </p:nvSpPr>
        <p:spPr>
          <a:xfrm>
            <a:off x="4586514" y="1320801"/>
            <a:ext cx="1461104" cy="406400"/>
          </a:xfrm>
          <a:custGeom>
            <a:avLst/>
            <a:gdLst>
              <a:gd name="connsiteX0" fmla="*/ 0 w 1461104"/>
              <a:gd name="connsiteY0" fmla="*/ 0 h 730553"/>
              <a:gd name="connsiteX1" fmla="*/ 1456266 w 1461104"/>
              <a:gd name="connsiteY1" fmla="*/ 0 h 730553"/>
              <a:gd name="connsiteX2" fmla="*/ 1461104 w 1461104"/>
              <a:gd name="connsiteY2" fmla="*/ 730553 h 730553"/>
              <a:gd name="connsiteX3" fmla="*/ 19352 w 1461104"/>
              <a:gd name="connsiteY3" fmla="*/ 730553 h 730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1104" h="730553">
                <a:moveTo>
                  <a:pt x="0" y="0"/>
                </a:moveTo>
                <a:lnTo>
                  <a:pt x="1456266" y="0"/>
                </a:lnTo>
                <a:cubicBezTo>
                  <a:pt x="1457879" y="243518"/>
                  <a:pt x="1459491" y="487035"/>
                  <a:pt x="1461104" y="730553"/>
                </a:cubicBezTo>
                <a:lnTo>
                  <a:pt x="19352" y="730553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73601" y="1804610"/>
            <a:ext cx="1228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model of the ear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607352" y="774095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Closed end</a:t>
            </a:r>
          </a:p>
          <a:p>
            <a:r>
              <a:rPr lang="en-AU" sz="1200" dirty="0"/>
              <a:t>(ear drum)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13162" y="984553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Open end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426858" y="1374019"/>
            <a:ext cx="1070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auditory canal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430211" y="986971"/>
            <a:ext cx="65594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inner ear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750459" y="762000"/>
            <a:ext cx="74251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middle ear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84592" y="950686"/>
            <a:ext cx="67037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outer ear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3060096" y="2053771"/>
            <a:ext cx="66556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ear drum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770743" y="1490133"/>
            <a:ext cx="9605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dirty="0"/>
              <a:t>auditory canal</a:t>
            </a:r>
            <a:endParaRPr lang="en-US" sz="105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2864152" y="1625600"/>
            <a:ext cx="208038" cy="362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701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flipH="1">
            <a:off x="3166110" y="828675"/>
            <a:ext cx="2757987" cy="794385"/>
            <a:chOff x="3103245" y="794385"/>
            <a:chExt cx="2757987" cy="794385"/>
          </a:xfrm>
        </p:grpSpPr>
        <p:sp>
          <p:nvSpPr>
            <p:cNvPr id="5" name="Oval 12"/>
            <p:cNvSpPr>
              <a:spLocks noChangeArrowheads="1"/>
            </p:cNvSpPr>
            <p:nvPr/>
          </p:nvSpPr>
          <p:spPr bwMode="auto">
            <a:xfrm>
              <a:off x="3125970" y="900400"/>
              <a:ext cx="2735262" cy="504825"/>
            </a:xfrm>
            <a:prstGeom prst="ellipse">
              <a:avLst/>
            </a:prstGeom>
            <a:solidFill>
              <a:srgbClr val="66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03245" y="794385"/>
              <a:ext cx="1468755" cy="794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92" y="558664"/>
            <a:ext cx="1511300" cy="2221865"/>
          </a:xfrm>
          <a:prstGeom prst="rect">
            <a:avLst/>
          </a:prstGeom>
          <a:noFill/>
        </p:spPr>
      </p:pic>
      <p:sp>
        <p:nvSpPr>
          <p:cNvPr id="6" name="Line 14"/>
          <p:cNvSpPr>
            <a:spLocks noChangeShapeType="1"/>
          </p:cNvSpPr>
          <p:nvPr/>
        </p:nvSpPr>
        <p:spPr bwMode="auto">
          <a:xfrm>
            <a:off x="4603252" y="965580"/>
            <a:ext cx="3038" cy="491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2990352" y="558544"/>
            <a:ext cx="19415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dirty="0"/>
              <a:t>fundamental mode of vibration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61485" y="1472565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088005" y="1464945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</a:t>
            </a:r>
            <a:endParaRPr lang="en-US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94685" y="2000250"/>
            <a:ext cx="1274445" cy="0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35692"/>
              </p:ext>
            </p:extLst>
          </p:nvPr>
        </p:nvGraphicFramePr>
        <p:xfrm>
          <a:off x="3185478" y="2054860"/>
          <a:ext cx="1371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Equation" r:id="rId4" imgW="1371600" imgH="507960" progId="Equation.DSMT4">
                  <p:embed/>
                </p:oleObj>
              </mc:Choice>
              <mc:Fallback>
                <p:oleObj name="Equation" r:id="rId4" imgW="13716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5478" y="2054860"/>
                        <a:ext cx="1371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33886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97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mage waves on the surface of wa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2" t="30663" r="15675" b="35566"/>
          <a:stretch/>
        </p:blipFill>
        <p:spPr bwMode="auto">
          <a:xfrm>
            <a:off x="2428526" y="507241"/>
            <a:ext cx="1596505" cy="5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3826370" y="879277"/>
            <a:ext cx="61042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11922" y="998473"/>
            <a:ext cx="707952" cy="794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98204" y="947908"/>
            <a:ext cx="92525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crest of wave</a:t>
            </a:r>
            <a:endParaRPr lang="en-US" sz="1067" dirty="0"/>
          </a:p>
        </p:txBody>
      </p:sp>
      <p:sp>
        <p:nvSpPr>
          <p:cNvPr id="15" name="TextBox 14"/>
          <p:cNvSpPr txBox="1"/>
          <p:nvPr/>
        </p:nvSpPr>
        <p:spPr>
          <a:xfrm>
            <a:off x="4402487" y="743830"/>
            <a:ext cx="102784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trough of wave</a:t>
            </a:r>
            <a:endParaRPr lang="en-US" sz="1067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>
            <a:off x="2338225" y="1612514"/>
            <a:ext cx="3380834" cy="6537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50372" y="1357870"/>
            <a:ext cx="4571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crest</a:t>
            </a:r>
            <a:endParaRPr lang="en-US" sz="1067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73938" y="619213"/>
            <a:ext cx="278124" cy="41176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125642" y="879278"/>
            <a:ext cx="552636" cy="567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88097" y="2222944"/>
            <a:ext cx="5597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trough</a:t>
            </a:r>
            <a:endParaRPr lang="en-US" sz="1067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479093" y="1937594"/>
            <a:ext cx="344585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66015" y="1930372"/>
            <a:ext cx="24558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10669" y="1803952"/>
            <a:ext cx="4363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AU" sz="1067" dirty="0"/>
              <a:t> = 0</a:t>
            </a:r>
            <a:endParaRPr lang="en-US" sz="1067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1542716" y="1795164"/>
            <a:ext cx="92685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disturbance 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482705" y="1421078"/>
            <a:ext cx="0" cy="9066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/>
          <p:cNvCxnSpPr/>
          <p:nvPr/>
        </p:nvCxnSpPr>
        <p:spPr>
          <a:xfrm flipV="1">
            <a:off x="4241750" y="1626962"/>
            <a:ext cx="0" cy="310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85970" y="1375930"/>
            <a:ext cx="86754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FF0000"/>
                </a:solidFill>
              </a:rPr>
              <a:t>amplitude </a:t>
            </a:r>
            <a:r>
              <a:rPr lang="en-AU" sz="1067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1067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Arrow Connector 2050"/>
          <p:cNvCxnSpPr/>
          <p:nvPr/>
        </p:nvCxnSpPr>
        <p:spPr>
          <a:xfrm flipV="1">
            <a:off x="2670530" y="1529438"/>
            <a:ext cx="805476" cy="36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85649" y="1278406"/>
            <a:ext cx="99899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7030A0"/>
                </a:solidFill>
              </a:rPr>
              <a:t>wavelength  </a:t>
            </a:r>
            <a:r>
              <a:rPr lang="en-AU" sz="1067" i="1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AU" sz="1067" dirty="0">
                <a:solidFill>
                  <a:srgbClr val="7030A0"/>
                </a:solidFill>
              </a:rPr>
              <a:t> </a:t>
            </a:r>
            <a:endParaRPr lang="en-US" sz="1067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91999" y="2349365"/>
            <a:ext cx="99899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7030A0"/>
                </a:solidFill>
              </a:rPr>
              <a:t>wavelength  </a:t>
            </a:r>
            <a:r>
              <a:rPr lang="en-AU" sz="1067" i="1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AU" sz="1067" dirty="0">
                <a:solidFill>
                  <a:srgbClr val="7030A0"/>
                </a:solidFill>
              </a:rPr>
              <a:t> </a:t>
            </a:r>
            <a:endParaRPr lang="en-US" sz="1067" dirty="0">
              <a:solidFill>
                <a:srgbClr val="7030A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062432" y="2322272"/>
            <a:ext cx="805476" cy="36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/>
          <p:cNvSpPr txBox="1"/>
          <p:nvPr/>
        </p:nvSpPr>
        <p:spPr>
          <a:xfrm>
            <a:off x="3952793" y="2511905"/>
            <a:ext cx="1816523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water wave at one instance of time</a:t>
            </a:r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2006007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mage longitudinal w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281" y="670066"/>
            <a:ext cx="3521702" cy="22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04087" y="1514990"/>
            <a:ext cx="234780" cy="130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4792581" y="2528156"/>
            <a:ext cx="234780" cy="130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0721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image longitudinal wav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6" t="34027" r="6647" b="25857"/>
          <a:stretch/>
        </p:blipFill>
        <p:spPr bwMode="auto">
          <a:xfrm>
            <a:off x="2291270" y="716738"/>
            <a:ext cx="3214683" cy="8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456" t="4695" r="13657" b="8054"/>
          <a:stretch/>
        </p:blipFill>
        <p:spPr>
          <a:xfrm>
            <a:off x="2208193" y="1204358"/>
            <a:ext cx="3261638" cy="65377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352673" y="1533050"/>
            <a:ext cx="3196622" cy="722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4930" y="1805756"/>
            <a:ext cx="1080745" cy="36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b="1" dirty="0">
                <a:solidFill>
                  <a:srgbClr val="7030A0"/>
                </a:solidFill>
              </a:rPr>
              <a:t>compression</a:t>
            </a:r>
            <a:endParaRPr lang="en-AU" sz="889" dirty="0"/>
          </a:p>
          <a:p>
            <a:r>
              <a:rPr lang="en-AU" sz="889" dirty="0"/>
              <a:t>increased  pressure</a:t>
            </a:r>
            <a:endParaRPr lang="en-US" sz="889" dirty="0"/>
          </a:p>
        </p:txBody>
      </p:sp>
      <p:sp>
        <p:nvSpPr>
          <p:cNvPr id="11" name="TextBox 10"/>
          <p:cNvSpPr txBox="1"/>
          <p:nvPr/>
        </p:nvSpPr>
        <p:spPr>
          <a:xfrm>
            <a:off x="2945042" y="1811174"/>
            <a:ext cx="1065541" cy="50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b="1" dirty="0">
                <a:solidFill>
                  <a:srgbClr val="7030A0"/>
                </a:solidFill>
              </a:rPr>
              <a:t>rarefaction</a:t>
            </a:r>
            <a:endParaRPr lang="en-AU" sz="889" dirty="0"/>
          </a:p>
          <a:p>
            <a:r>
              <a:rPr lang="en-AU" sz="889" dirty="0"/>
              <a:t>decreased pressure</a:t>
            </a:r>
            <a:endParaRPr lang="en-US" sz="889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36798" y="420553"/>
            <a:ext cx="614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68374" y="424167"/>
            <a:ext cx="154241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direction of propagation</a:t>
            </a:r>
            <a:endParaRPr lang="en-US" sz="978" dirty="0"/>
          </a:p>
        </p:txBody>
      </p:sp>
      <p:sp>
        <p:nvSpPr>
          <p:cNvPr id="15" name="Oval 14"/>
          <p:cNvSpPr/>
          <p:nvPr/>
        </p:nvSpPr>
        <p:spPr>
          <a:xfrm>
            <a:off x="2966714" y="814261"/>
            <a:ext cx="75852" cy="758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83638" y="781753"/>
            <a:ext cx="231168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3410" y="281492"/>
            <a:ext cx="1083951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particle vibrates</a:t>
            </a:r>
          </a:p>
          <a:p>
            <a:pPr algn="ctr"/>
            <a:r>
              <a:rPr lang="en-AU" sz="1067" dirty="0"/>
              <a:t> back to forth</a:t>
            </a:r>
            <a:endParaRPr lang="en-US" sz="978" dirty="0"/>
          </a:p>
        </p:txBody>
      </p:sp>
      <p:sp>
        <p:nvSpPr>
          <p:cNvPr id="23" name="TextBox 22"/>
          <p:cNvSpPr txBox="1"/>
          <p:nvPr/>
        </p:nvSpPr>
        <p:spPr>
          <a:xfrm>
            <a:off x="5437323" y="1518604"/>
            <a:ext cx="25519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X</a:t>
            </a:r>
            <a:endParaRPr lang="en-US" sz="1067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7929" t="4695" r="6760" b="8054"/>
          <a:stretch/>
        </p:blipFill>
        <p:spPr>
          <a:xfrm>
            <a:off x="2367121" y="2380064"/>
            <a:ext cx="3194816" cy="6537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25817" y="2708759"/>
            <a:ext cx="25519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X</a:t>
            </a:r>
            <a:endParaRPr lang="en-US" sz="1067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988386" y="1128507"/>
            <a:ext cx="0" cy="1921585"/>
          </a:xfrm>
          <a:prstGeom prst="line">
            <a:avLst/>
          </a:prstGeom>
          <a:ln>
            <a:solidFill>
              <a:srgbClr val="FF66C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352673" y="1226030"/>
            <a:ext cx="7224" cy="68628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358091" y="2259062"/>
            <a:ext cx="5418" cy="78199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85832" t="4695" r="6760" b="8054"/>
          <a:stretch/>
        </p:blipFill>
        <p:spPr>
          <a:xfrm>
            <a:off x="5260335" y="2374646"/>
            <a:ext cx="314244" cy="653772"/>
          </a:xfrm>
          <a:prstGeom prst="rect">
            <a:avLst/>
          </a:prstGeom>
        </p:spPr>
      </p:pic>
      <p:cxnSp>
        <p:nvCxnSpPr>
          <p:cNvPr id="17" name="Straight Connector 16"/>
          <p:cNvCxnSpPr>
            <a:stCxn id="16" idx="1"/>
          </p:cNvCxnSpPr>
          <p:nvPr/>
        </p:nvCxnSpPr>
        <p:spPr>
          <a:xfrm flipV="1">
            <a:off x="2367121" y="2699726"/>
            <a:ext cx="3279698" cy="722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6200000">
            <a:off x="1213303" y="1215456"/>
            <a:ext cx="111478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pressure fluctuations P</a:t>
            </a:r>
            <a:endParaRPr lang="en-US" sz="1067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1263117" y="2303035"/>
            <a:ext cx="1019665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particle </a:t>
            </a:r>
          </a:p>
          <a:p>
            <a:pPr algn="ctr"/>
            <a:r>
              <a:rPr lang="en-AU" sz="1067" dirty="0"/>
              <a:t>displacement  s</a:t>
            </a:r>
            <a:endParaRPr lang="en-US" sz="1067" dirty="0"/>
          </a:p>
        </p:txBody>
      </p:sp>
      <p:sp>
        <p:nvSpPr>
          <p:cNvPr id="4097" name="TextBox 4096"/>
          <p:cNvSpPr txBox="1"/>
          <p:nvPr/>
        </p:nvSpPr>
        <p:spPr>
          <a:xfrm>
            <a:off x="1984249" y="2591369"/>
            <a:ext cx="4363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/>
              <a:t>s</a:t>
            </a:r>
            <a:r>
              <a:rPr lang="en-AU" sz="1067" dirty="0"/>
              <a:t> = 0</a:t>
            </a:r>
            <a:endParaRPr lang="en-US" sz="1067" dirty="0"/>
          </a:p>
        </p:txBody>
      </p:sp>
      <p:sp>
        <p:nvSpPr>
          <p:cNvPr id="4099" name="TextBox 4098"/>
          <p:cNvSpPr txBox="1"/>
          <p:nvPr/>
        </p:nvSpPr>
        <p:spPr>
          <a:xfrm>
            <a:off x="2023981" y="2215721"/>
            <a:ext cx="426720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right </a:t>
            </a:r>
            <a:endParaRPr lang="en-US" sz="889" dirty="0"/>
          </a:p>
        </p:txBody>
      </p:sp>
      <p:sp>
        <p:nvSpPr>
          <p:cNvPr id="36" name="TextBox 35"/>
          <p:cNvSpPr txBox="1"/>
          <p:nvPr/>
        </p:nvSpPr>
        <p:spPr>
          <a:xfrm>
            <a:off x="2069131" y="2791835"/>
            <a:ext cx="365806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left </a:t>
            </a:r>
            <a:endParaRPr lang="en-US" sz="889" dirty="0"/>
          </a:p>
        </p:txBody>
      </p:sp>
      <p:cxnSp>
        <p:nvCxnSpPr>
          <p:cNvPr id="4101" name="Straight Arrow Connector 4100"/>
          <p:cNvCxnSpPr/>
          <p:nvPr/>
        </p:nvCxnSpPr>
        <p:spPr>
          <a:xfrm>
            <a:off x="2088997" y="2515514"/>
            <a:ext cx="2167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87191" y="3015777"/>
            <a:ext cx="2167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993804" y="2282540"/>
            <a:ext cx="2167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746381" y="2334914"/>
            <a:ext cx="2167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221884" y="1065296"/>
            <a:ext cx="0" cy="1921585"/>
          </a:xfrm>
          <a:prstGeom prst="line">
            <a:avLst/>
          </a:prstGeom>
          <a:ln>
            <a:solidFill>
              <a:srgbClr val="FF66C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970850" y="2277122"/>
            <a:ext cx="2167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239944" y="2322272"/>
            <a:ext cx="2167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3" name="TextBox 4102"/>
          <p:cNvSpPr txBox="1"/>
          <p:nvPr/>
        </p:nvSpPr>
        <p:spPr>
          <a:xfrm>
            <a:off x="2088997" y="1157404"/>
            <a:ext cx="32412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+</a:t>
            </a:r>
            <a:r>
              <a:rPr lang="en-AU" sz="1067" i="1" dirty="0"/>
              <a:t>P</a:t>
            </a:r>
            <a:endParaRPr lang="en-US" sz="1067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2083579" y="1686561"/>
            <a:ext cx="311304" cy="311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22" dirty="0"/>
              <a:t>-</a:t>
            </a:r>
            <a:r>
              <a:rPr lang="en-AU" sz="1067" i="1" dirty="0"/>
              <a:t>P</a:t>
            </a:r>
            <a:endParaRPr lang="en-US" sz="1067" i="1" dirty="0"/>
          </a:p>
        </p:txBody>
      </p:sp>
      <p:sp>
        <p:nvSpPr>
          <p:cNvPr id="4104" name="TextBox 4103"/>
          <p:cNvSpPr txBox="1"/>
          <p:nvPr/>
        </p:nvSpPr>
        <p:spPr>
          <a:xfrm>
            <a:off x="1948130" y="3089825"/>
            <a:ext cx="37850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The pressure and particle displacement are </a:t>
            </a:r>
            <a:r>
              <a:rPr lang="en-AU" sz="1067" i="1" dirty="0">
                <a:sym typeface="Symbol" panose="05050102010706020507" pitchFamily="18" charset="2"/>
              </a:rPr>
              <a:t></a:t>
            </a:r>
            <a:r>
              <a:rPr lang="en-AU" sz="1067" dirty="0">
                <a:sym typeface="Symbol" panose="05050102010706020507" pitchFamily="18" charset="2"/>
              </a:rPr>
              <a:t>/2 rad out of phase</a:t>
            </a:r>
            <a:r>
              <a:rPr lang="en-AU" sz="1067" dirty="0"/>
              <a:t> </a:t>
            </a:r>
            <a:endParaRPr lang="en-US" sz="1067" dirty="0"/>
          </a:p>
        </p:txBody>
      </p:sp>
      <p:sp>
        <p:nvSpPr>
          <p:cNvPr id="51" name="TextBox 50"/>
          <p:cNvSpPr txBox="1"/>
          <p:nvPr/>
        </p:nvSpPr>
        <p:spPr>
          <a:xfrm>
            <a:off x="1960771" y="1415662"/>
            <a:ext cx="45397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/>
              <a:t>P</a:t>
            </a:r>
            <a:r>
              <a:rPr lang="en-AU" sz="1067" dirty="0"/>
              <a:t> = 0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50487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nrkai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04" y="1133350"/>
            <a:ext cx="1820013" cy="120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ncsu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7" y="1132544"/>
            <a:ext cx="1571594" cy="121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761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456" t="4695" r="69023" b="8054"/>
          <a:stretch/>
        </p:blipFill>
        <p:spPr>
          <a:xfrm>
            <a:off x="2164850" y="575869"/>
            <a:ext cx="971629" cy="65377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432137" y="604765"/>
            <a:ext cx="227556" cy="22755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Oval 11"/>
          <p:cNvSpPr/>
          <p:nvPr/>
        </p:nvSpPr>
        <p:spPr>
          <a:xfrm>
            <a:off x="2453809" y="900949"/>
            <a:ext cx="175182" cy="13725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Oval 13"/>
          <p:cNvSpPr/>
          <p:nvPr/>
        </p:nvSpPr>
        <p:spPr>
          <a:xfrm>
            <a:off x="2480899" y="1106834"/>
            <a:ext cx="128226" cy="5959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540497" y="601153"/>
            <a:ext cx="104748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38691" y="902755"/>
            <a:ext cx="104748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446585" y="828709"/>
            <a:ext cx="104748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545915" y="1105027"/>
            <a:ext cx="104748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437555" y="1032787"/>
            <a:ext cx="104748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457421" y="1175462"/>
            <a:ext cx="104748" cy="0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21301" y="456673"/>
            <a:ext cx="353976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42973" y="239955"/>
            <a:ext cx="24558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/>
              <a:t>v</a:t>
            </a:r>
            <a:endParaRPr lang="en-US" sz="1067" i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1590541" y="1524020"/>
            <a:ext cx="274512" cy="274512"/>
            <a:chOff x="1162304" y="1448816"/>
            <a:chExt cx="308864" cy="308864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62304" y="1597152"/>
              <a:ext cx="308864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1156208" y="1603248"/>
              <a:ext cx="308864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" name="TextBox 2047"/>
          <p:cNvSpPr txBox="1"/>
          <p:nvPr/>
        </p:nvSpPr>
        <p:spPr>
          <a:xfrm>
            <a:off x="1893950" y="1345228"/>
            <a:ext cx="1683193" cy="107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Surface water waves - combination of transverse &amp; longitudinal motions &amp; at lower depths only longitudinal motion. In deep water, the wave action decreases with depth.</a:t>
            </a:r>
            <a:endParaRPr lang="en-US" sz="889" dirty="0"/>
          </a:p>
          <a:p>
            <a:endParaRPr lang="en-US" sz="1067" dirty="0"/>
          </a:p>
        </p:txBody>
      </p:sp>
      <p:pic>
        <p:nvPicPr>
          <p:cNvPr id="2052" name="Picture 4" descr="Image result for image water wa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144" y="810215"/>
            <a:ext cx="1275037" cy="8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ectangle 2050"/>
          <p:cNvSpPr/>
          <p:nvPr/>
        </p:nvSpPr>
        <p:spPr>
          <a:xfrm>
            <a:off x="3634934" y="1612514"/>
            <a:ext cx="812700" cy="866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53" name="Rectangle 2052"/>
          <p:cNvSpPr/>
          <p:nvPr/>
        </p:nvSpPr>
        <p:spPr>
          <a:xfrm>
            <a:off x="3638546" y="803426"/>
            <a:ext cx="801864" cy="7982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840818" y="897337"/>
            <a:ext cx="35397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886641" y="1184492"/>
            <a:ext cx="26594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971645" y="1478870"/>
            <a:ext cx="15011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TextBox 2054"/>
          <p:cNvSpPr txBox="1"/>
          <p:nvPr/>
        </p:nvSpPr>
        <p:spPr>
          <a:xfrm>
            <a:off x="3916671" y="481960"/>
            <a:ext cx="12939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How a wave breaks.</a:t>
            </a:r>
            <a:endParaRPr lang="en-US" sz="1067" dirty="0"/>
          </a:p>
        </p:txBody>
      </p:sp>
      <p:sp>
        <p:nvSpPr>
          <p:cNvPr id="2056" name="TextBox 2055"/>
          <p:cNvSpPr txBox="1"/>
          <p:nvPr/>
        </p:nvSpPr>
        <p:spPr>
          <a:xfrm>
            <a:off x="3609652" y="1782278"/>
            <a:ext cx="2282785" cy="63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When  a wave approaches the shore, the water drags at the bottom and is slowed down, while the crests move ahead a greater speed and spill over the top.</a:t>
            </a:r>
            <a:endParaRPr lang="en-US" sz="889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470063" y="1301882"/>
            <a:ext cx="167958" cy="180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6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mages tsuna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767" y="514466"/>
            <a:ext cx="1372560" cy="1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images tsuna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03" y="514466"/>
            <a:ext cx="1320704" cy="1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images tsunam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52" y="510685"/>
            <a:ext cx="1752950" cy="13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238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r="6716" b="-2164"/>
          <a:stretch/>
        </p:blipFill>
        <p:spPr bwMode="auto">
          <a:xfrm>
            <a:off x="2055474" y="471122"/>
            <a:ext cx="3009814" cy="237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856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669"/>
          <a:stretch>
            <a:fillRect/>
          </a:stretch>
        </p:blipFill>
        <p:spPr bwMode="auto">
          <a:xfrm>
            <a:off x="1621413" y="250284"/>
            <a:ext cx="3338555" cy="281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901342"/>
              </p:ext>
            </p:extLst>
          </p:nvPr>
        </p:nvGraphicFramePr>
        <p:xfrm>
          <a:off x="3081339" y="2837718"/>
          <a:ext cx="485363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0" name="Equation" r:id="rId4" imgW="545760" imgH="279360" progId="Equation.DSMT4">
                  <p:embed/>
                </p:oleObj>
              </mc:Choice>
              <mc:Fallback>
                <p:oleObj name="Equation" r:id="rId4" imgW="545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1339" y="2837718"/>
                        <a:ext cx="485363" cy="248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53520" y="532526"/>
            <a:ext cx="122446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larger b value – greater damping</a:t>
            </a:r>
            <a:endParaRPr lang="en-US" sz="1067" dirty="0"/>
          </a:p>
        </p:txBody>
      </p:sp>
      <p:sp>
        <p:nvSpPr>
          <p:cNvPr id="8" name="TextBox 7"/>
          <p:cNvSpPr txBox="1"/>
          <p:nvPr/>
        </p:nvSpPr>
        <p:spPr>
          <a:xfrm>
            <a:off x="4648102" y="1083358"/>
            <a:ext cx="1224468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driving frequency</a:t>
            </a:r>
          </a:p>
          <a:p>
            <a:endParaRPr lang="en-AU" sz="1067" dirty="0"/>
          </a:p>
          <a:p>
            <a:endParaRPr lang="en-AU" sz="1067" dirty="0"/>
          </a:p>
          <a:p>
            <a:r>
              <a:rPr lang="en-AU" sz="1067" dirty="0"/>
              <a:t>natural frequency</a:t>
            </a:r>
            <a:endParaRPr lang="en-US" sz="1067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706625"/>
              </p:ext>
            </p:extLst>
          </p:nvPr>
        </p:nvGraphicFramePr>
        <p:xfrm>
          <a:off x="5048074" y="1299005"/>
          <a:ext cx="214463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" name="Equation" r:id="rId6" imgW="241200" imgH="279360" progId="Equation.DSMT4">
                  <p:embed/>
                </p:oleObj>
              </mc:Choice>
              <mc:Fallback>
                <p:oleObj name="Equation" r:id="rId6" imgW="241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48074" y="1299005"/>
                        <a:ext cx="214463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55899"/>
              </p:ext>
            </p:extLst>
          </p:nvPr>
        </p:nvGraphicFramePr>
        <p:xfrm>
          <a:off x="5052137" y="1775789"/>
          <a:ext cx="191888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" name="Equation" r:id="rId8" imgW="215640" imgH="279360" progId="Equation.DSMT4">
                  <p:embed/>
                </p:oleObj>
              </mc:Choice>
              <mc:Fallback>
                <p:oleObj name="Equation" r:id="rId8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52137" y="1775789"/>
                        <a:ext cx="191888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041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3"/>
          <a:srcRect l="13393" t="7857" r="9465" b="11191"/>
          <a:stretch/>
        </p:blipFill>
        <p:spPr bwMode="auto">
          <a:xfrm>
            <a:off x="1796426" y="1114058"/>
            <a:ext cx="3994875" cy="11898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46993" y="705902"/>
            <a:ext cx="471604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loud</a:t>
            </a:r>
            <a:endParaRPr lang="en-US" sz="1244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76821" y="890113"/>
            <a:ext cx="444276" cy="24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51802" y="801620"/>
            <a:ext cx="520463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quiet</a:t>
            </a:r>
            <a:endParaRPr lang="en-US" sz="1244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067850" y="1056266"/>
            <a:ext cx="223944" cy="48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86114" y="2331302"/>
            <a:ext cx="1025809" cy="3612"/>
          </a:xfrm>
          <a:prstGeom prst="straightConnector1">
            <a:avLst/>
          </a:prstGeom>
          <a:ln w="9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436511"/>
              </p:ext>
            </p:extLst>
          </p:nvPr>
        </p:nvGraphicFramePr>
        <p:xfrm>
          <a:off x="2928055" y="2355966"/>
          <a:ext cx="835275" cy="49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Equation" r:id="rId4" imgW="939600" imgH="558720" progId="Equation.DSMT4">
                  <p:embed/>
                </p:oleObj>
              </mc:Choice>
              <mc:Fallback>
                <p:oleObj name="Equation" r:id="rId4" imgW="93960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8055" y="2355966"/>
                        <a:ext cx="835275" cy="496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V="1">
            <a:off x="3770385" y="1047235"/>
            <a:ext cx="1025809" cy="3612"/>
          </a:xfrm>
          <a:prstGeom prst="straightConnector1">
            <a:avLst/>
          </a:prstGeom>
          <a:ln w="9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96136" y="900950"/>
            <a:ext cx="591957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dirty="0"/>
              <a:t>1 beat</a:t>
            </a:r>
            <a:endParaRPr lang="en-US" sz="1244" dirty="0"/>
          </a:p>
        </p:txBody>
      </p:sp>
    </p:spTree>
    <p:extLst>
      <p:ext uri="{BB962C8B-B14F-4D97-AF65-F5344CB8AC3E}">
        <p14:creationId xmlns:p14="http://schemas.microsoft.com/office/powerpoint/2010/main" val="391034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819" y="728058"/>
            <a:ext cx="1956849" cy="123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142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9" b="5608"/>
          <a:stretch>
            <a:fillRect/>
          </a:stretch>
        </p:blipFill>
        <p:spPr bwMode="auto">
          <a:xfrm>
            <a:off x="3894293" y="729980"/>
            <a:ext cx="1112451" cy="122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55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image playing music with wine glass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24361" b="11289"/>
          <a:stretch/>
        </p:blipFill>
        <p:spPr bwMode="auto">
          <a:xfrm>
            <a:off x="3172599" y="1025621"/>
            <a:ext cx="1203449" cy="13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50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image chladni pl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76" y="670678"/>
            <a:ext cx="2265572" cy="14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14" idx="1"/>
          </p:cNvCxnSpPr>
          <p:nvPr/>
        </p:nvCxnSpPr>
        <p:spPr>
          <a:xfrm flipH="1" flipV="1">
            <a:off x="3934731" y="1088778"/>
            <a:ext cx="485815" cy="2374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115330" y="785365"/>
            <a:ext cx="530964" cy="2203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39071" y="583094"/>
            <a:ext cx="110799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b="1" dirty="0">
                <a:solidFill>
                  <a:srgbClr val="7030A0"/>
                </a:solidFill>
              </a:rPr>
              <a:t>antinode</a:t>
            </a:r>
          </a:p>
          <a:p>
            <a:r>
              <a:rPr lang="en-AU" sz="1067" dirty="0"/>
              <a:t>max disturbance</a:t>
            </a:r>
            <a:endParaRPr lang="en-US" sz="1067" dirty="0"/>
          </a:p>
        </p:txBody>
      </p:sp>
      <p:sp>
        <p:nvSpPr>
          <p:cNvPr id="14" name="TextBox 13"/>
          <p:cNvSpPr txBox="1"/>
          <p:nvPr/>
        </p:nvSpPr>
        <p:spPr>
          <a:xfrm>
            <a:off x="4420546" y="1115864"/>
            <a:ext cx="1087157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b="1" dirty="0">
                <a:solidFill>
                  <a:srgbClr val="7030A0"/>
                </a:solidFill>
              </a:rPr>
              <a:t>node</a:t>
            </a:r>
          </a:p>
          <a:p>
            <a:r>
              <a:rPr lang="en-AU" sz="1067" dirty="0"/>
              <a:t>min disturbance</a:t>
            </a:r>
            <a:endParaRPr lang="en-US" sz="1067" dirty="0"/>
          </a:p>
        </p:txBody>
      </p:sp>
      <p:sp>
        <p:nvSpPr>
          <p:cNvPr id="21" name="TextBox 20"/>
          <p:cNvSpPr txBox="1"/>
          <p:nvPr/>
        </p:nvSpPr>
        <p:spPr>
          <a:xfrm>
            <a:off x="4299053" y="1535258"/>
            <a:ext cx="1753062" cy="844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78" dirty="0"/>
              <a:t>sand accumulates at the location of the </a:t>
            </a:r>
            <a:r>
              <a:rPr lang="en-AU" sz="978" b="1" dirty="0">
                <a:solidFill>
                  <a:srgbClr val="7030A0"/>
                </a:solidFill>
              </a:rPr>
              <a:t>nodes</a:t>
            </a:r>
            <a:r>
              <a:rPr lang="en-AU" sz="978" dirty="0"/>
              <a:t> where there is only a small movement of the vibrating the plate</a:t>
            </a:r>
            <a:endParaRPr lang="en-US" sz="978" dirty="0"/>
          </a:p>
        </p:txBody>
      </p:sp>
      <p:sp>
        <p:nvSpPr>
          <p:cNvPr id="22" name="TextBox 21"/>
          <p:cNvSpPr txBox="1"/>
          <p:nvPr/>
        </p:nvSpPr>
        <p:spPr>
          <a:xfrm>
            <a:off x="1749584" y="259059"/>
            <a:ext cx="287570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 err="1">
                <a:solidFill>
                  <a:srgbClr val="7030A0"/>
                </a:solidFill>
              </a:rPr>
              <a:t>Chladni</a:t>
            </a:r>
            <a:r>
              <a:rPr lang="en-AU" sz="1067" dirty="0">
                <a:solidFill>
                  <a:srgbClr val="7030A0"/>
                </a:solidFill>
              </a:rPr>
              <a:t> Plates</a:t>
            </a:r>
            <a:r>
              <a:rPr lang="en-AU" sz="1067" dirty="0"/>
              <a:t>: </a:t>
            </a:r>
            <a:r>
              <a:rPr lang="en-AU" sz="1067" dirty="0">
                <a:solidFill>
                  <a:srgbClr val="FF0000"/>
                </a:solidFill>
              </a:rPr>
              <a:t>standing wave </a:t>
            </a:r>
            <a:r>
              <a:rPr lang="en-AU" sz="1067" dirty="0"/>
              <a:t>patterns occur when driven at a natural frequency of vibration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4082146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image inverse square l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26" y="593332"/>
            <a:ext cx="2806526" cy="151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388372"/>
              </p:ext>
            </p:extLst>
          </p:nvPr>
        </p:nvGraphicFramePr>
        <p:xfrm>
          <a:off x="2121506" y="805740"/>
          <a:ext cx="393201" cy="2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1" name="Equation" r:id="rId4" imgW="495000" imgH="291960" progId="Equation.DSMT4">
                  <p:embed/>
                </p:oleObj>
              </mc:Choice>
              <mc:Fallback>
                <p:oleObj name="Equation" r:id="rId4" imgW="4950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506" y="805740"/>
                        <a:ext cx="393201" cy="231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000938"/>
              </p:ext>
            </p:extLst>
          </p:nvPr>
        </p:nvGraphicFramePr>
        <p:xfrm>
          <a:off x="2146960" y="1132627"/>
          <a:ext cx="158025" cy="16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" name="Equation" r:id="rId6" imgW="177480" imgH="190440" progId="Equation.DSMT4">
                  <p:embed/>
                </p:oleObj>
              </mc:Choice>
              <mc:Fallback>
                <p:oleObj name="Equation" r:id="rId6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6960" y="1132627"/>
                        <a:ext cx="158025" cy="1693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549691"/>
              </p:ext>
            </p:extLst>
          </p:nvPr>
        </p:nvGraphicFramePr>
        <p:xfrm>
          <a:off x="2978397" y="672773"/>
          <a:ext cx="756263" cy="49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" name="Equation" r:id="rId8" imgW="850680" imgH="558720" progId="Equation.DSMT4">
                  <p:embed/>
                </p:oleObj>
              </mc:Choice>
              <mc:Fallback>
                <p:oleObj name="Equation" r:id="rId8" imgW="85068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78397" y="672773"/>
                        <a:ext cx="756263" cy="496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95814" y="420556"/>
            <a:ext cx="1529586" cy="229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89" dirty="0"/>
              <a:t>intensity at surface of sphere</a:t>
            </a:r>
            <a:endParaRPr lang="en-US" sz="889" dirty="0"/>
          </a:p>
        </p:txBody>
      </p:sp>
      <p:sp>
        <p:nvSpPr>
          <p:cNvPr id="8" name="Freeform: Shape 7"/>
          <p:cNvSpPr/>
          <p:nvPr/>
        </p:nvSpPr>
        <p:spPr>
          <a:xfrm>
            <a:off x="2804173" y="677005"/>
            <a:ext cx="198660" cy="346752"/>
          </a:xfrm>
          <a:custGeom>
            <a:avLst/>
            <a:gdLst>
              <a:gd name="connsiteX0" fmla="*/ 0 w 223520"/>
              <a:gd name="connsiteY0" fmla="*/ 20320 h 390144"/>
              <a:gd name="connsiteX1" fmla="*/ 223520 w 223520"/>
              <a:gd name="connsiteY1" fmla="*/ 0 h 390144"/>
              <a:gd name="connsiteX2" fmla="*/ 223520 w 223520"/>
              <a:gd name="connsiteY2" fmla="*/ 223520 h 390144"/>
              <a:gd name="connsiteX3" fmla="*/ 223520 w 223520"/>
              <a:gd name="connsiteY3" fmla="*/ 390144 h 390144"/>
              <a:gd name="connsiteX4" fmla="*/ 130048 w 223520"/>
              <a:gd name="connsiteY4" fmla="*/ 337312 h 390144"/>
              <a:gd name="connsiteX5" fmla="*/ 0 w 223520"/>
              <a:gd name="connsiteY5" fmla="*/ 2032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" h="390144">
                <a:moveTo>
                  <a:pt x="0" y="20320"/>
                </a:moveTo>
                <a:lnTo>
                  <a:pt x="223520" y="0"/>
                </a:lnTo>
                <a:lnTo>
                  <a:pt x="223520" y="223520"/>
                </a:lnTo>
                <a:lnTo>
                  <a:pt x="223520" y="390144"/>
                </a:lnTo>
                <a:lnTo>
                  <a:pt x="130048" y="337312"/>
                </a:lnTo>
                <a:lnTo>
                  <a:pt x="0" y="203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3512127" y="2132642"/>
            <a:ext cx="2058841" cy="50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Energy three times as far from the source spreads over 9 times the area, hence 1/9 of the intensity</a:t>
            </a:r>
            <a:endParaRPr lang="en-US" sz="889" dirty="0"/>
          </a:p>
        </p:txBody>
      </p:sp>
      <p:sp>
        <p:nvSpPr>
          <p:cNvPr id="13" name="Freeform: Shape 12"/>
          <p:cNvSpPr/>
          <p:nvPr/>
        </p:nvSpPr>
        <p:spPr>
          <a:xfrm>
            <a:off x="2591066" y="1655858"/>
            <a:ext cx="1784329" cy="502068"/>
          </a:xfrm>
          <a:custGeom>
            <a:avLst/>
            <a:gdLst>
              <a:gd name="connsiteX0" fmla="*/ 4064 w 2007616"/>
              <a:gd name="connsiteY0" fmla="*/ 170688 h 564896"/>
              <a:gd name="connsiteX1" fmla="*/ 130048 w 2007616"/>
              <a:gd name="connsiteY1" fmla="*/ 81280 h 564896"/>
              <a:gd name="connsiteX2" fmla="*/ 902208 w 2007616"/>
              <a:gd name="connsiteY2" fmla="*/ 0 h 564896"/>
              <a:gd name="connsiteX3" fmla="*/ 1463040 w 2007616"/>
              <a:gd name="connsiteY3" fmla="*/ 170688 h 564896"/>
              <a:gd name="connsiteX4" fmla="*/ 1987296 w 2007616"/>
              <a:gd name="connsiteY4" fmla="*/ 329184 h 564896"/>
              <a:gd name="connsiteX5" fmla="*/ 2007616 w 2007616"/>
              <a:gd name="connsiteY5" fmla="*/ 463296 h 564896"/>
              <a:gd name="connsiteX6" fmla="*/ 491744 w 2007616"/>
              <a:gd name="connsiteY6" fmla="*/ 564896 h 564896"/>
              <a:gd name="connsiteX7" fmla="*/ 0 w 2007616"/>
              <a:gd name="connsiteY7" fmla="*/ 503936 h 564896"/>
              <a:gd name="connsiteX8" fmla="*/ 4064 w 2007616"/>
              <a:gd name="connsiteY8" fmla="*/ 170688 h 56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7616" h="564896">
                <a:moveTo>
                  <a:pt x="4064" y="170688"/>
                </a:moveTo>
                <a:lnTo>
                  <a:pt x="130048" y="81280"/>
                </a:lnTo>
                <a:lnTo>
                  <a:pt x="902208" y="0"/>
                </a:lnTo>
                <a:lnTo>
                  <a:pt x="1463040" y="170688"/>
                </a:lnTo>
                <a:lnTo>
                  <a:pt x="1987296" y="329184"/>
                </a:lnTo>
                <a:lnTo>
                  <a:pt x="2007616" y="463296"/>
                </a:lnTo>
                <a:lnTo>
                  <a:pt x="491744" y="564896"/>
                </a:lnTo>
                <a:lnTo>
                  <a:pt x="0" y="503936"/>
                </a:lnTo>
                <a:cubicBezTo>
                  <a:pt x="1355" y="399627"/>
                  <a:pt x="2709" y="295317"/>
                  <a:pt x="4064" y="1706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50264"/>
              </p:ext>
            </p:extLst>
          </p:nvPr>
        </p:nvGraphicFramePr>
        <p:xfrm>
          <a:off x="3285191" y="1692937"/>
          <a:ext cx="135450" cy="14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" name="Equation" r:id="rId10" imgW="152280" imgH="164880" progId="Equation.DSMT4">
                  <p:embed/>
                </p:oleObj>
              </mc:Choice>
              <mc:Fallback>
                <p:oleObj name="Equation" r:id="rId10" imgW="1522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85191" y="1692937"/>
                        <a:ext cx="135450" cy="146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579833"/>
              </p:ext>
            </p:extLst>
          </p:nvPr>
        </p:nvGraphicFramePr>
        <p:xfrm>
          <a:off x="3684487" y="1799266"/>
          <a:ext cx="214463" cy="14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" name="Equation" r:id="rId12" imgW="241200" imgH="164880" progId="Equation.DSMT4">
                  <p:embed/>
                </p:oleObj>
              </mc:Choice>
              <mc:Fallback>
                <p:oleObj name="Equation" r:id="rId12" imgW="241200" imgH="1648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84487" y="1799266"/>
                        <a:ext cx="214463" cy="146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481130"/>
              </p:ext>
            </p:extLst>
          </p:nvPr>
        </p:nvGraphicFramePr>
        <p:xfrm>
          <a:off x="4080001" y="1932685"/>
          <a:ext cx="214463" cy="15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6" name="Equation" r:id="rId14" imgW="241200" imgH="177480" progId="Equation.DSMT4">
                  <p:embed/>
                </p:oleObj>
              </mc:Choice>
              <mc:Fallback>
                <p:oleObj name="Equation" r:id="rId14" imgW="241200" imgH="1774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0001" y="1932685"/>
                        <a:ext cx="214463" cy="158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9776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image kidney st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26" y="830913"/>
            <a:ext cx="2040217" cy="193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05427" y="2269901"/>
            <a:ext cx="324128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cm</a:t>
            </a:r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375330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8"/>
          <a:stretch/>
        </p:blipFill>
        <p:spPr bwMode="auto">
          <a:xfrm>
            <a:off x="2500118" y="809182"/>
            <a:ext cx="2559442" cy="19820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35662" y="2558858"/>
            <a:ext cx="686280" cy="231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49930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40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" b="4269"/>
          <a:stretch>
            <a:fillRect/>
          </a:stretch>
        </p:blipFill>
        <p:spPr bwMode="auto">
          <a:xfrm>
            <a:off x="1724186" y="609400"/>
            <a:ext cx="1407643" cy="171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4250" y="518080"/>
            <a:ext cx="1127232" cy="229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889" dirty="0"/>
              <a:t>spherical wave front</a:t>
            </a:r>
            <a:endParaRPr lang="en-US" sz="889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493541" y="749245"/>
            <a:ext cx="50568" cy="339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703037" y="1356062"/>
            <a:ext cx="50568" cy="614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Oval 10"/>
          <p:cNvSpPr/>
          <p:nvPr/>
        </p:nvSpPr>
        <p:spPr>
          <a:xfrm>
            <a:off x="2452003" y="1220612"/>
            <a:ext cx="50568" cy="614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2363509" y="1124896"/>
            <a:ext cx="292068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AU" sz="88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889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25379" y="1267570"/>
            <a:ext cx="292068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AU" sz="88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89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61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ascular Ultras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3" b="24647"/>
          <a:stretch/>
        </p:blipFill>
        <p:spPr bwMode="auto">
          <a:xfrm>
            <a:off x="2636274" y="1590842"/>
            <a:ext cx="894766" cy="64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98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clip art reflection of sound ech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42" y="772782"/>
            <a:ext cx="3183077" cy="15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16554" y="853996"/>
            <a:ext cx="1321993" cy="256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1067" dirty="0"/>
              <a:t>reflected wave</a:t>
            </a:r>
            <a:endParaRPr lang="en-US" sz="1067" dirty="0"/>
          </a:p>
        </p:txBody>
      </p:sp>
      <p:sp>
        <p:nvSpPr>
          <p:cNvPr id="7" name="TextBox 6"/>
          <p:cNvSpPr txBox="1"/>
          <p:nvPr/>
        </p:nvSpPr>
        <p:spPr>
          <a:xfrm>
            <a:off x="3250257" y="1747966"/>
            <a:ext cx="1321993" cy="256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1067" dirty="0"/>
              <a:t>incident wave</a:t>
            </a:r>
            <a:endParaRPr lang="en-US" sz="1067" dirty="0"/>
          </a:p>
        </p:txBody>
      </p:sp>
      <p:sp>
        <p:nvSpPr>
          <p:cNvPr id="5" name="TextBox 4"/>
          <p:cNvSpPr txBox="1"/>
          <p:nvPr/>
        </p:nvSpPr>
        <p:spPr>
          <a:xfrm>
            <a:off x="3494067" y="525302"/>
            <a:ext cx="1220857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sound wave reflected off wall</a:t>
            </a:r>
            <a:endParaRPr lang="en-US" sz="1067" dirty="0"/>
          </a:p>
        </p:txBody>
      </p:sp>
      <p:sp>
        <p:nvSpPr>
          <p:cNvPr id="9" name="TextBox 8"/>
          <p:cNvSpPr txBox="1"/>
          <p:nvPr/>
        </p:nvSpPr>
        <p:spPr>
          <a:xfrm>
            <a:off x="4787163" y="1105028"/>
            <a:ext cx="1145005" cy="91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transmitted wave’s energy is absorbed by the wall increasing its temperature</a:t>
            </a:r>
            <a:endParaRPr lang="en-US" sz="1067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4610174" y="1265762"/>
            <a:ext cx="90300" cy="24200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7224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9019" y="2006222"/>
            <a:ext cx="1726537" cy="21672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4162286" y="1016534"/>
            <a:ext cx="7224" cy="98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0"/>
          </p:cNvCxnSpPr>
          <p:nvPr/>
        </p:nvCxnSpPr>
        <p:spPr>
          <a:xfrm flipH="1" flipV="1">
            <a:off x="3519350" y="1168238"/>
            <a:ext cx="642936" cy="8379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0"/>
          </p:cNvCxnSpPr>
          <p:nvPr/>
        </p:nvCxnSpPr>
        <p:spPr>
          <a:xfrm flipV="1">
            <a:off x="4162286" y="1168238"/>
            <a:ext cx="621264" cy="8379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433186" y="1471646"/>
            <a:ext cx="130032" cy="180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51188" y="1347032"/>
            <a:ext cx="187824" cy="234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09447" y="1980940"/>
            <a:ext cx="5421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mirror</a:t>
            </a:r>
            <a:endParaRPr lang="en-US" sz="1067" dirty="0"/>
          </a:p>
        </p:txBody>
      </p:sp>
      <p:sp>
        <p:nvSpPr>
          <p:cNvPr id="20" name="TextBox 19"/>
          <p:cNvSpPr txBox="1"/>
          <p:nvPr/>
        </p:nvSpPr>
        <p:spPr>
          <a:xfrm>
            <a:off x="4543355" y="1762414"/>
            <a:ext cx="104547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smooth surface</a:t>
            </a:r>
            <a:endParaRPr lang="en-US" sz="1067" dirty="0"/>
          </a:p>
        </p:txBody>
      </p:sp>
      <p:sp>
        <p:nvSpPr>
          <p:cNvPr id="21" name="TextBox 20"/>
          <p:cNvSpPr txBox="1"/>
          <p:nvPr/>
        </p:nvSpPr>
        <p:spPr>
          <a:xfrm>
            <a:off x="3640353" y="761890"/>
            <a:ext cx="116891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normal to surface</a:t>
            </a:r>
            <a:endParaRPr lang="en-US" sz="1067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46946"/>
              </p:ext>
            </p:extLst>
          </p:nvPr>
        </p:nvGraphicFramePr>
        <p:xfrm>
          <a:off x="3981857" y="1562681"/>
          <a:ext cx="158025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7" name="Equation" r:id="rId3" imgW="177480" imgH="279360" progId="Equation.DSMT4">
                  <p:embed/>
                </p:oleObj>
              </mc:Choice>
              <mc:Fallback>
                <p:oleObj name="Equation" r:id="rId3" imgW="177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81857" y="1562681"/>
                        <a:ext cx="158025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684600"/>
              </p:ext>
            </p:extLst>
          </p:nvPr>
        </p:nvGraphicFramePr>
        <p:xfrm>
          <a:off x="4167197" y="1553877"/>
          <a:ext cx="180600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8" name="Equation" r:id="rId5" imgW="203040" imgH="279360" progId="Equation.DSMT4">
                  <p:embed/>
                </p:oleObj>
              </mc:Choice>
              <mc:Fallback>
                <p:oleObj name="Equation" r:id="rId5" imgW="203040" imgH="27936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7197" y="1553877"/>
                        <a:ext cx="180600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Freeform: Shape 23"/>
          <p:cNvSpPr/>
          <p:nvPr/>
        </p:nvSpPr>
        <p:spPr>
          <a:xfrm>
            <a:off x="3920282" y="1485438"/>
            <a:ext cx="245616" cy="199316"/>
          </a:xfrm>
          <a:custGeom>
            <a:avLst/>
            <a:gdLst>
              <a:gd name="connsiteX0" fmla="*/ 0 w 276352"/>
              <a:gd name="connsiteY0" fmla="*/ 224258 h 224258"/>
              <a:gd name="connsiteX1" fmla="*/ 81280 w 276352"/>
              <a:gd name="connsiteY1" fmla="*/ 4802 h 224258"/>
              <a:gd name="connsiteX2" fmla="*/ 276352 w 276352"/>
              <a:gd name="connsiteY2" fmla="*/ 94210 h 22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352" h="224258">
                <a:moveTo>
                  <a:pt x="0" y="224258"/>
                </a:moveTo>
                <a:cubicBezTo>
                  <a:pt x="17610" y="125367"/>
                  <a:pt x="35221" y="26477"/>
                  <a:pt x="81280" y="4802"/>
                </a:cubicBezTo>
                <a:cubicBezTo>
                  <a:pt x="127339" y="-16873"/>
                  <a:pt x="201845" y="38668"/>
                  <a:pt x="276352" y="9421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Freeform: Shape 24"/>
          <p:cNvSpPr/>
          <p:nvPr/>
        </p:nvSpPr>
        <p:spPr>
          <a:xfrm>
            <a:off x="4162286" y="1484949"/>
            <a:ext cx="231168" cy="210642"/>
          </a:xfrm>
          <a:custGeom>
            <a:avLst/>
            <a:gdLst>
              <a:gd name="connsiteX0" fmla="*/ 0 w 260096"/>
              <a:gd name="connsiteY0" fmla="*/ 159785 h 237001"/>
              <a:gd name="connsiteX1" fmla="*/ 109728 w 260096"/>
              <a:gd name="connsiteY1" fmla="*/ 1289 h 237001"/>
              <a:gd name="connsiteX2" fmla="*/ 260096 w 260096"/>
              <a:gd name="connsiteY2" fmla="*/ 237001 h 23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96" h="237001">
                <a:moveTo>
                  <a:pt x="0" y="159785"/>
                </a:moveTo>
                <a:cubicBezTo>
                  <a:pt x="33189" y="74102"/>
                  <a:pt x="66379" y="-11580"/>
                  <a:pt x="109728" y="1289"/>
                </a:cubicBezTo>
                <a:cubicBezTo>
                  <a:pt x="153077" y="14158"/>
                  <a:pt x="206586" y="125579"/>
                  <a:pt x="260096" y="23700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2970328" y="922624"/>
            <a:ext cx="8435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FF0000"/>
                </a:solidFill>
              </a:rPr>
              <a:t>incident ray</a:t>
            </a:r>
            <a:endParaRPr lang="en-US" sz="1067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49238" y="996670"/>
            <a:ext cx="89159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FF0000"/>
                </a:solidFill>
              </a:rPr>
              <a:t>reflected ray</a:t>
            </a:r>
            <a:endParaRPr lang="en-US" sz="1067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90542" y="774532"/>
            <a:ext cx="114326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Law of Reflection</a:t>
            </a:r>
            <a:endParaRPr lang="en-US" sz="1067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941404"/>
              </p:ext>
            </p:extLst>
          </p:nvPr>
        </p:nvGraphicFramePr>
        <p:xfrm>
          <a:off x="1876510" y="1006433"/>
          <a:ext cx="496650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9" name="Equation" r:id="rId7" imgW="558720" imgH="279360" progId="Equation.DSMT4">
                  <p:embed/>
                </p:oleObj>
              </mc:Choice>
              <mc:Fallback>
                <p:oleObj name="Equation" r:id="rId7" imgW="558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6510" y="1006433"/>
                        <a:ext cx="496650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 flipV="1">
            <a:off x="3317078" y="1041818"/>
            <a:ext cx="491232" cy="40815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452528" y="1177268"/>
            <a:ext cx="491232" cy="40815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508514" y="1254926"/>
            <a:ext cx="491232" cy="40815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383900" y="1112252"/>
            <a:ext cx="491232" cy="40815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98202" y="1012922"/>
            <a:ext cx="570696" cy="43705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424156" y="1079744"/>
            <a:ext cx="570696" cy="43705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339274" y="1215194"/>
            <a:ext cx="570696" cy="43705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384424" y="1148372"/>
            <a:ext cx="570696" cy="43705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87251" y="1554722"/>
            <a:ext cx="78899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chemeClr val="accent2">
                    <a:lumMod val="75000"/>
                  </a:schemeClr>
                </a:solidFill>
              </a:rPr>
              <a:t>incident</a:t>
            </a:r>
          </a:p>
          <a:p>
            <a:r>
              <a:rPr lang="en-AU" sz="1067" dirty="0">
                <a:solidFill>
                  <a:schemeClr val="accent2">
                    <a:lumMod val="75000"/>
                  </a:schemeClr>
                </a:solidFill>
              </a:rPr>
              <a:t>wave front</a:t>
            </a:r>
            <a:endParaRPr lang="en-US" sz="1067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67094" y="1336196"/>
            <a:ext cx="78899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chemeClr val="accent2">
                    <a:lumMod val="75000"/>
                  </a:schemeClr>
                </a:solidFill>
              </a:rPr>
              <a:t>reflected</a:t>
            </a:r>
          </a:p>
          <a:p>
            <a:r>
              <a:rPr lang="en-AU" sz="1067" dirty="0">
                <a:solidFill>
                  <a:schemeClr val="accent2">
                    <a:lumMod val="75000"/>
                  </a:schemeClr>
                </a:solidFill>
              </a:rPr>
              <a:t>wave front</a:t>
            </a:r>
            <a:endParaRPr lang="en-US" sz="1067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3049" y="1854518"/>
            <a:ext cx="1184940" cy="36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>
                <a:solidFill>
                  <a:srgbClr val="7030A0"/>
                </a:solidFill>
              </a:rPr>
              <a:t>N.B. angles measured</a:t>
            </a:r>
          </a:p>
          <a:p>
            <a:r>
              <a:rPr lang="en-AU" sz="889" dirty="0">
                <a:solidFill>
                  <a:srgbClr val="7030A0"/>
                </a:solidFill>
              </a:rPr>
              <a:t>      w.r.t. normal</a:t>
            </a:r>
            <a:endParaRPr lang="en-US" sz="889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9973" y="1291048"/>
            <a:ext cx="119135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angle of incidence</a:t>
            </a:r>
            <a:endParaRPr lang="en-US" sz="1067" dirty="0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272283"/>
              </p:ext>
            </p:extLst>
          </p:nvPr>
        </p:nvGraphicFramePr>
        <p:xfrm>
          <a:off x="2665734" y="1300415"/>
          <a:ext cx="158025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0" name="Equation" r:id="rId9" imgW="177480" imgH="279360" progId="Equation.DSMT4">
                  <p:embed/>
                </p:oleObj>
              </mc:Choice>
              <mc:Fallback>
                <p:oleObj name="Equation" r:id="rId9" imgW="177480" imgH="27936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65734" y="1300415"/>
                        <a:ext cx="158025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539973" y="1574590"/>
            <a:ext cx="119776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angle of reflection</a:t>
            </a:r>
            <a:endParaRPr lang="en-US" sz="1067" dirty="0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300881"/>
              </p:ext>
            </p:extLst>
          </p:nvPr>
        </p:nvGraphicFramePr>
        <p:xfrm>
          <a:off x="2644738" y="1580120"/>
          <a:ext cx="180600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1" name="Equation" r:id="rId11" imgW="203040" imgH="279360" progId="Equation.DSMT4">
                  <p:embed/>
                </p:oleObj>
              </mc:Choice>
              <mc:Fallback>
                <p:oleObj name="Equation" r:id="rId11" imgW="203040" imgH="279360" progId="Equation.DSMT4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44738" y="1580120"/>
                        <a:ext cx="180600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99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mage doppler ultrasound of the he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14115" b="-288"/>
          <a:stretch/>
        </p:blipFill>
        <p:spPr bwMode="auto">
          <a:xfrm>
            <a:off x="1760307" y="532526"/>
            <a:ext cx="2778477" cy="19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281482" y="817873"/>
            <a:ext cx="577920" cy="758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35459" y="868441"/>
            <a:ext cx="704340" cy="63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colour gives the speed of blood flow</a:t>
            </a:r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1130831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 descr="Sydney Opera H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42" y="847541"/>
            <a:ext cx="1370303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2652469" y="673393"/>
            <a:ext cx="202272" cy="3286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271928" y="906367"/>
            <a:ext cx="297990" cy="126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90134" y="438616"/>
            <a:ext cx="15231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panelling for absorption</a:t>
            </a:r>
            <a:endParaRPr lang="en-US" sz="1067" dirty="0"/>
          </a:p>
        </p:txBody>
      </p:sp>
      <p:sp>
        <p:nvSpPr>
          <p:cNvPr id="17" name="TextBox 16"/>
          <p:cNvSpPr txBox="1"/>
          <p:nvPr/>
        </p:nvSpPr>
        <p:spPr>
          <a:xfrm>
            <a:off x="3539216" y="787174"/>
            <a:ext cx="71846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reflectors</a:t>
            </a:r>
            <a:endParaRPr lang="en-US" sz="1067" dirty="0"/>
          </a:p>
        </p:txBody>
      </p:sp>
      <p:sp>
        <p:nvSpPr>
          <p:cNvPr id="18" name="TextBox 17"/>
          <p:cNvSpPr txBox="1"/>
          <p:nvPr/>
        </p:nvSpPr>
        <p:spPr>
          <a:xfrm>
            <a:off x="3329721" y="1578202"/>
            <a:ext cx="17876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interior Sydney Opera House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192595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088" y="1452803"/>
            <a:ext cx="1277332" cy="1156624"/>
          </a:xfrm>
          <a:prstGeom prst="rect">
            <a:avLst/>
          </a:prstGeom>
        </p:spPr>
      </p:pic>
      <p:pic>
        <p:nvPicPr>
          <p:cNvPr id="5" name="Picture 2" descr="Image result for image reflection l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63" y="1453587"/>
            <a:ext cx="1281075" cy="115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image reflection refra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049" y="1453588"/>
            <a:ext cx="1739209" cy="11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41634" y="1428304"/>
            <a:ext cx="641522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b="1" dirty="0">
                <a:solidFill>
                  <a:srgbClr val="FFFF00"/>
                </a:solidFill>
              </a:rPr>
              <a:t>reflection</a:t>
            </a:r>
            <a:endParaRPr lang="en-US" sz="889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8961" y="2026090"/>
            <a:ext cx="652743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b="1" dirty="0">
                <a:solidFill>
                  <a:srgbClr val="FFFF00"/>
                </a:solidFill>
              </a:rPr>
              <a:t>refraction</a:t>
            </a:r>
            <a:endParaRPr lang="en-US" sz="889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508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image reflection l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17851"/>
          <a:stretch/>
        </p:blipFill>
        <p:spPr bwMode="auto">
          <a:xfrm>
            <a:off x="3601694" y="2580530"/>
            <a:ext cx="1557506" cy="6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58879" y="3198184"/>
            <a:ext cx="1065541" cy="4063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15255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image refraction of sound wa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61" y="1045143"/>
            <a:ext cx="2126171" cy="185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image refraction of sound wa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430" y="1051299"/>
            <a:ext cx="2160376" cy="18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31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image ultrasound fet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69" y="991760"/>
            <a:ext cx="2234926" cy="16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19963" y="984025"/>
            <a:ext cx="2792077" cy="36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>
                <a:solidFill>
                  <a:srgbClr val="FFFF00"/>
                </a:solidFill>
              </a:rPr>
              <a:t>human </a:t>
            </a:r>
            <a:r>
              <a:rPr lang="en-AU" sz="889" dirty="0" err="1">
                <a:solidFill>
                  <a:srgbClr val="FFFF00"/>
                </a:solidFill>
              </a:rPr>
              <a:t>fetus</a:t>
            </a:r>
            <a:r>
              <a:rPr lang="en-AU" sz="889" dirty="0">
                <a:solidFill>
                  <a:srgbClr val="FFFF00"/>
                </a:solidFill>
              </a:rPr>
              <a:t> is clearly defined using short</a:t>
            </a:r>
          </a:p>
          <a:p>
            <a:r>
              <a:rPr lang="en-AU" sz="889" dirty="0">
                <a:solidFill>
                  <a:srgbClr val="FFFF00"/>
                </a:solidFill>
              </a:rPr>
              <a:t>wavelength sound waves</a:t>
            </a:r>
            <a:endParaRPr lang="en-US" sz="889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83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image reflection billiard bal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b="6427"/>
          <a:stretch/>
        </p:blipFill>
        <p:spPr bwMode="auto">
          <a:xfrm>
            <a:off x="1747478" y="673394"/>
            <a:ext cx="2163756" cy="16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28644" y="832321"/>
            <a:ext cx="1166677" cy="63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>
                <a:solidFill>
                  <a:schemeClr val="accent2">
                    <a:lumMod val="50000"/>
                  </a:schemeClr>
                </a:solidFill>
              </a:rPr>
              <a:t>In physics terminology, what is wrong with the pictures? </a:t>
            </a:r>
            <a:endParaRPr lang="en-US" sz="889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49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4469307" y="2507670"/>
            <a:ext cx="1285873" cy="6357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1861442" y="1304873"/>
            <a:ext cx="1285873" cy="6357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1859636" y="675199"/>
            <a:ext cx="1285873" cy="635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504567" y="467511"/>
            <a:ext cx="3422" cy="1576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54946" y="362764"/>
            <a:ext cx="516488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normal</a:t>
            </a:r>
            <a:endParaRPr lang="en-US" sz="889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006400" y="928465"/>
            <a:ext cx="1025640" cy="776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1974033" y="898833"/>
            <a:ext cx="532770" cy="409962"/>
            <a:chOff x="328835" y="1395190"/>
            <a:chExt cx="599440" cy="46126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 flipH="1">
            <a:off x="2503136" y="898833"/>
            <a:ext cx="532770" cy="409962"/>
            <a:chOff x="328835" y="1395190"/>
            <a:chExt cx="599440" cy="461264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20280442">
            <a:off x="2612873" y="1273062"/>
            <a:ext cx="59456" cy="587584"/>
            <a:chOff x="328835" y="1395190"/>
            <a:chExt cx="599440" cy="461264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085219"/>
              </p:ext>
            </p:extLst>
          </p:nvPr>
        </p:nvGraphicFramePr>
        <p:xfrm>
          <a:off x="1904702" y="655644"/>
          <a:ext cx="126126" cy="181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8" name="Equation" r:id="rId3" imgW="203040" imgH="291960" progId="Equation.DSMT4">
                  <p:embed/>
                </p:oleObj>
              </mc:Choice>
              <mc:Fallback>
                <p:oleObj name="Equation" r:id="rId3" imgW="2030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4702" y="655644"/>
                        <a:ext cx="126126" cy="181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259803"/>
              </p:ext>
            </p:extLst>
          </p:nvPr>
        </p:nvGraphicFramePr>
        <p:xfrm>
          <a:off x="1907607" y="1339641"/>
          <a:ext cx="141094" cy="182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9" name="Equation" r:id="rId5" imgW="228600" imgH="291960" progId="Equation.DSMT4">
                  <p:embed/>
                </p:oleObj>
              </mc:Choice>
              <mc:Fallback>
                <p:oleObj name="Equation" r:id="rId5" imgW="228600" imgH="29196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7607" y="1339641"/>
                        <a:ext cx="141094" cy="182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078910"/>
              </p:ext>
            </p:extLst>
          </p:nvPr>
        </p:nvGraphicFramePr>
        <p:xfrm>
          <a:off x="2408407" y="1121253"/>
          <a:ext cx="89319" cy="128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0" name="Equation" r:id="rId7" imgW="203040" imgH="291960" progId="Equation.DSMT4">
                  <p:embed/>
                </p:oleObj>
              </mc:Choice>
              <mc:Fallback>
                <p:oleObj name="Equation" r:id="rId7" imgW="2030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8407" y="1121253"/>
                        <a:ext cx="89319" cy="128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045455"/>
              </p:ext>
            </p:extLst>
          </p:nvPr>
        </p:nvGraphicFramePr>
        <p:xfrm>
          <a:off x="2512815" y="1480338"/>
          <a:ext cx="100176" cy="128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1" name="Equation" r:id="rId9" imgW="228600" imgH="291960" progId="Equation.DSMT4">
                  <p:embed/>
                </p:oleObj>
              </mc:Choice>
              <mc:Fallback>
                <p:oleObj name="Equation" r:id="rId9" imgW="228600" imgH="2919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12815" y="1480338"/>
                        <a:ext cx="100176" cy="128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" name="Freeform: Shape 16383"/>
          <p:cNvSpPr/>
          <p:nvPr/>
        </p:nvSpPr>
        <p:spPr>
          <a:xfrm>
            <a:off x="2380188" y="1091278"/>
            <a:ext cx="126984" cy="106167"/>
          </a:xfrm>
          <a:custGeom>
            <a:avLst/>
            <a:gdLst>
              <a:gd name="connsiteX0" fmla="*/ 0 w 142875"/>
              <a:gd name="connsiteY0" fmla="*/ 119452 h 119452"/>
              <a:gd name="connsiteX1" fmla="*/ 26194 w 142875"/>
              <a:gd name="connsiteY1" fmla="*/ 2771 h 119452"/>
              <a:gd name="connsiteX2" fmla="*/ 142875 w 142875"/>
              <a:gd name="connsiteY2" fmla="*/ 48015 h 1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" h="119452">
                <a:moveTo>
                  <a:pt x="0" y="119452"/>
                </a:moveTo>
                <a:cubicBezTo>
                  <a:pt x="1191" y="67064"/>
                  <a:pt x="2382" y="14677"/>
                  <a:pt x="26194" y="2771"/>
                </a:cubicBezTo>
                <a:cubicBezTo>
                  <a:pt x="50006" y="-9135"/>
                  <a:pt x="96440" y="19440"/>
                  <a:pt x="142875" y="48015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385" name="Freeform: Shape 16384"/>
          <p:cNvSpPr/>
          <p:nvPr/>
        </p:nvSpPr>
        <p:spPr>
          <a:xfrm>
            <a:off x="2507171" y="1538187"/>
            <a:ext cx="114286" cy="111954"/>
          </a:xfrm>
          <a:custGeom>
            <a:avLst/>
            <a:gdLst>
              <a:gd name="connsiteX0" fmla="*/ 128588 w 128588"/>
              <a:gd name="connsiteY0" fmla="*/ 0 h 125964"/>
              <a:gd name="connsiteX1" fmla="*/ 100013 w 128588"/>
              <a:gd name="connsiteY1" fmla="*/ 123825 h 125964"/>
              <a:gd name="connsiteX2" fmla="*/ 0 w 128588"/>
              <a:gd name="connsiteY2" fmla="*/ 66675 h 1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125964">
                <a:moveTo>
                  <a:pt x="128588" y="0"/>
                </a:moveTo>
                <a:cubicBezTo>
                  <a:pt x="125016" y="56356"/>
                  <a:pt x="121444" y="112713"/>
                  <a:pt x="100013" y="123825"/>
                </a:cubicBezTo>
                <a:cubicBezTo>
                  <a:pt x="78582" y="134937"/>
                  <a:pt x="39291" y="100806"/>
                  <a:pt x="0" y="66675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16387" name="Object 163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078379"/>
              </p:ext>
            </p:extLst>
          </p:nvPr>
        </p:nvGraphicFramePr>
        <p:xfrm>
          <a:off x="1931508" y="2044367"/>
          <a:ext cx="1089950" cy="15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2" name="Equation" r:id="rId11" imgW="2019240" imgH="291960" progId="Equation.DSMT4">
                  <p:embed/>
                </p:oleObj>
              </mc:Choice>
              <mc:Fallback>
                <p:oleObj name="Equation" r:id="rId11" imgW="20192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31508" y="2044367"/>
                        <a:ext cx="1089950" cy="157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Box 16387"/>
          <p:cNvSpPr txBox="1"/>
          <p:nvPr/>
        </p:nvSpPr>
        <p:spPr>
          <a:xfrm>
            <a:off x="1539975" y="2232369"/>
            <a:ext cx="1943161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refracted ray bent towards normal</a:t>
            </a:r>
            <a:endParaRPr lang="en-US" sz="978" dirty="0"/>
          </a:p>
        </p:txBody>
      </p:sp>
      <p:sp>
        <p:nvSpPr>
          <p:cNvPr id="38" name="Rectangle 37"/>
          <p:cNvSpPr/>
          <p:nvPr/>
        </p:nvSpPr>
        <p:spPr>
          <a:xfrm>
            <a:off x="4005165" y="721535"/>
            <a:ext cx="1285873" cy="6357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4006971" y="1312718"/>
            <a:ext cx="1285873" cy="635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4659127" y="522931"/>
            <a:ext cx="3422" cy="1433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9505" y="368182"/>
            <a:ext cx="516488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normal</a:t>
            </a:r>
            <a:endParaRPr lang="en-US" sz="889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160959" y="933883"/>
            <a:ext cx="1025640" cy="776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4128593" y="904251"/>
            <a:ext cx="532770" cy="409962"/>
            <a:chOff x="328835" y="1395190"/>
            <a:chExt cx="599440" cy="46126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0800000" flipH="1">
            <a:off x="4657695" y="904251"/>
            <a:ext cx="532770" cy="409962"/>
            <a:chOff x="328835" y="1395190"/>
            <a:chExt cx="599440" cy="461264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 rot="20280442">
            <a:off x="4709958" y="1215978"/>
            <a:ext cx="438592" cy="354297"/>
            <a:chOff x="328835" y="1395190"/>
            <a:chExt cx="599440" cy="461264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278225"/>
              </p:ext>
            </p:extLst>
          </p:nvPr>
        </p:nvGraphicFramePr>
        <p:xfrm>
          <a:off x="4044813" y="700794"/>
          <a:ext cx="126126" cy="181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3" name="Equation" r:id="rId13" imgW="203040" imgH="291960" progId="Equation.DSMT4">
                  <p:embed/>
                </p:oleObj>
              </mc:Choice>
              <mc:Fallback>
                <p:oleObj name="Equation" r:id="rId13" imgW="203040" imgH="29196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4813" y="700794"/>
                        <a:ext cx="126126" cy="181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42061"/>
              </p:ext>
            </p:extLst>
          </p:nvPr>
        </p:nvGraphicFramePr>
        <p:xfrm>
          <a:off x="4062166" y="1345059"/>
          <a:ext cx="141094" cy="182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4" name="Equation" r:id="rId14" imgW="228600" imgH="291960" progId="Equation.DSMT4">
                  <p:embed/>
                </p:oleObj>
              </mc:Choice>
              <mc:Fallback>
                <p:oleObj name="Equation" r:id="rId14" imgW="228600" imgH="29196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62166" y="1345059"/>
                        <a:ext cx="141094" cy="182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674132"/>
              </p:ext>
            </p:extLst>
          </p:nvPr>
        </p:nvGraphicFramePr>
        <p:xfrm>
          <a:off x="4562966" y="1126671"/>
          <a:ext cx="89319" cy="128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5" name="Equation" r:id="rId16" imgW="203040" imgH="291960" progId="Equation.DSMT4">
                  <p:embed/>
                </p:oleObj>
              </mc:Choice>
              <mc:Fallback>
                <p:oleObj name="Equation" r:id="rId16" imgW="203040" imgH="2919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62966" y="1126671"/>
                        <a:ext cx="89319" cy="128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448032"/>
              </p:ext>
            </p:extLst>
          </p:nvPr>
        </p:nvGraphicFramePr>
        <p:xfrm>
          <a:off x="4689047" y="1388232"/>
          <a:ext cx="100176" cy="128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6" name="Equation" r:id="rId17" imgW="228600" imgH="291960" progId="Equation.DSMT4">
                  <p:embed/>
                </p:oleObj>
              </mc:Choice>
              <mc:Fallback>
                <p:oleObj name="Equation" r:id="rId17" imgW="228600" imgH="291960" progId="Equation.DSMT4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689047" y="1388232"/>
                        <a:ext cx="100176" cy="128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Freeform: Shape 55"/>
          <p:cNvSpPr/>
          <p:nvPr/>
        </p:nvSpPr>
        <p:spPr>
          <a:xfrm>
            <a:off x="4534747" y="1096696"/>
            <a:ext cx="126984" cy="106167"/>
          </a:xfrm>
          <a:custGeom>
            <a:avLst/>
            <a:gdLst>
              <a:gd name="connsiteX0" fmla="*/ 0 w 142875"/>
              <a:gd name="connsiteY0" fmla="*/ 119452 h 119452"/>
              <a:gd name="connsiteX1" fmla="*/ 26194 w 142875"/>
              <a:gd name="connsiteY1" fmla="*/ 2771 h 119452"/>
              <a:gd name="connsiteX2" fmla="*/ 142875 w 142875"/>
              <a:gd name="connsiteY2" fmla="*/ 48015 h 1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" h="119452">
                <a:moveTo>
                  <a:pt x="0" y="119452"/>
                </a:moveTo>
                <a:cubicBezTo>
                  <a:pt x="1191" y="67064"/>
                  <a:pt x="2382" y="14677"/>
                  <a:pt x="26194" y="2771"/>
                </a:cubicBezTo>
                <a:cubicBezTo>
                  <a:pt x="50006" y="-9135"/>
                  <a:pt x="96440" y="19440"/>
                  <a:pt x="142875" y="48015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203758"/>
              </p:ext>
            </p:extLst>
          </p:nvPr>
        </p:nvGraphicFramePr>
        <p:xfrm>
          <a:off x="4104127" y="1988381"/>
          <a:ext cx="1089950" cy="15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7" name="Equation" r:id="rId19" imgW="2019240" imgH="291960" progId="Equation.DSMT4">
                  <p:embed/>
                </p:oleObj>
              </mc:Choice>
              <mc:Fallback>
                <p:oleObj name="Equation" r:id="rId19" imgW="2019240" imgH="291960" progId="Equation.DSMT4">
                  <p:embed/>
                  <p:pic>
                    <p:nvPicPr>
                      <p:cNvPr id="16387" name="Object 1638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04127" y="1988381"/>
                        <a:ext cx="1089950" cy="157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3810117" y="2125815"/>
            <a:ext cx="1792478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refracted ray bent away normal</a:t>
            </a:r>
            <a:endParaRPr lang="en-US" sz="978" dirty="0"/>
          </a:p>
        </p:txBody>
      </p:sp>
      <p:sp>
        <p:nvSpPr>
          <p:cNvPr id="16389" name="Freeform: Shape 16388"/>
          <p:cNvSpPr/>
          <p:nvPr/>
        </p:nvSpPr>
        <p:spPr>
          <a:xfrm>
            <a:off x="4664357" y="1356062"/>
            <a:ext cx="175019" cy="175449"/>
          </a:xfrm>
          <a:custGeom>
            <a:avLst/>
            <a:gdLst>
              <a:gd name="connsiteX0" fmla="*/ 170688 w 196921"/>
              <a:gd name="connsiteY0" fmla="*/ 0 h 197404"/>
              <a:gd name="connsiteX1" fmla="*/ 182880 w 196921"/>
              <a:gd name="connsiteY1" fmla="*/ 178816 h 197404"/>
              <a:gd name="connsiteX2" fmla="*/ 0 w 196921"/>
              <a:gd name="connsiteY2" fmla="*/ 182880 h 19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21" h="197404">
                <a:moveTo>
                  <a:pt x="170688" y="0"/>
                </a:moveTo>
                <a:cubicBezTo>
                  <a:pt x="191008" y="74168"/>
                  <a:pt x="211328" y="148336"/>
                  <a:pt x="182880" y="178816"/>
                </a:cubicBezTo>
                <a:cubicBezTo>
                  <a:pt x="154432" y="209296"/>
                  <a:pt x="77216" y="196088"/>
                  <a:pt x="0" y="182880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284481"/>
              </p:ext>
            </p:extLst>
          </p:nvPr>
        </p:nvGraphicFramePr>
        <p:xfrm>
          <a:off x="2519617" y="1066595"/>
          <a:ext cx="134040" cy="128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8" name="Equation" r:id="rId21" imgW="304560" imgH="291960" progId="Equation.DSMT4">
                  <p:embed/>
                </p:oleObj>
              </mc:Choice>
              <mc:Fallback>
                <p:oleObj name="Equation" r:id="rId21" imgW="304560" imgH="2919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19617" y="1066595"/>
                        <a:ext cx="134040" cy="128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4007"/>
              </p:ext>
            </p:extLst>
          </p:nvPr>
        </p:nvGraphicFramePr>
        <p:xfrm>
          <a:off x="4685012" y="1057565"/>
          <a:ext cx="134040" cy="128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9" name="Equation" r:id="rId23" imgW="304560" imgH="291960" progId="Equation.DSMT4">
                  <p:embed/>
                </p:oleObj>
              </mc:Choice>
              <mc:Fallback>
                <p:oleObj name="Equation" r:id="rId23" imgW="304560" imgH="291960" progId="Equation.DSMT4">
                  <p:embed/>
                  <p:pic>
                    <p:nvPicPr>
                      <p:cNvPr id="62" name="Object 6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685012" y="1057565"/>
                        <a:ext cx="134040" cy="128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Freeform: Shape 16389"/>
          <p:cNvSpPr/>
          <p:nvPr/>
        </p:nvSpPr>
        <p:spPr>
          <a:xfrm>
            <a:off x="2507989" y="1030892"/>
            <a:ext cx="187824" cy="119287"/>
          </a:xfrm>
          <a:custGeom>
            <a:avLst/>
            <a:gdLst>
              <a:gd name="connsiteX0" fmla="*/ 0 w 211328"/>
              <a:gd name="connsiteY0" fmla="*/ 44806 h 134214"/>
              <a:gd name="connsiteX1" fmla="*/ 125984 w 211328"/>
              <a:gd name="connsiteY1" fmla="*/ 4166 h 134214"/>
              <a:gd name="connsiteX2" fmla="*/ 211328 w 211328"/>
              <a:gd name="connsiteY2" fmla="*/ 134214 h 13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28" h="134214">
                <a:moveTo>
                  <a:pt x="0" y="44806"/>
                </a:moveTo>
                <a:cubicBezTo>
                  <a:pt x="45381" y="17035"/>
                  <a:pt x="90763" y="-10735"/>
                  <a:pt x="125984" y="4166"/>
                </a:cubicBezTo>
                <a:cubicBezTo>
                  <a:pt x="161205" y="19067"/>
                  <a:pt x="186266" y="76640"/>
                  <a:pt x="211328" y="134214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391" name="Freeform: Shape 16390"/>
          <p:cNvSpPr/>
          <p:nvPr/>
        </p:nvSpPr>
        <p:spPr>
          <a:xfrm>
            <a:off x="4667966" y="1009443"/>
            <a:ext cx="187824" cy="151573"/>
          </a:xfrm>
          <a:custGeom>
            <a:avLst/>
            <a:gdLst>
              <a:gd name="connsiteX0" fmla="*/ 0 w 211328"/>
              <a:gd name="connsiteY0" fmla="*/ 68941 h 170541"/>
              <a:gd name="connsiteX1" fmla="*/ 121920 w 211328"/>
              <a:gd name="connsiteY1" fmla="*/ 3917 h 170541"/>
              <a:gd name="connsiteX2" fmla="*/ 211328 w 211328"/>
              <a:gd name="connsiteY2" fmla="*/ 170541 h 17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28" h="170541">
                <a:moveTo>
                  <a:pt x="0" y="68941"/>
                </a:moveTo>
                <a:cubicBezTo>
                  <a:pt x="43349" y="27962"/>
                  <a:pt x="86699" y="-13016"/>
                  <a:pt x="121920" y="3917"/>
                </a:cubicBezTo>
                <a:cubicBezTo>
                  <a:pt x="157141" y="20850"/>
                  <a:pt x="184234" y="95695"/>
                  <a:pt x="211328" y="17054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392" name="TextBox 16391"/>
          <p:cNvSpPr txBox="1"/>
          <p:nvPr/>
        </p:nvSpPr>
        <p:spPr>
          <a:xfrm>
            <a:off x="3447112" y="2342141"/>
            <a:ext cx="780983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b="1" dirty="0">
                <a:solidFill>
                  <a:srgbClr val="7030A0"/>
                </a:solidFill>
              </a:rPr>
              <a:t>critical angle</a:t>
            </a:r>
            <a:endParaRPr lang="en-US" sz="889" b="1" dirty="0">
              <a:solidFill>
                <a:srgbClr val="7030A0"/>
              </a:solidFill>
            </a:endParaRPr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163658"/>
              </p:ext>
            </p:extLst>
          </p:nvPr>
        </p:nvGraphicFramePr>
        <p:xfrm>
          <a:off x="4152300" y="2397731"/>
          <a:ext cx="110053" cy="128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0" name="Equation" r:id="rId25" imgW="253800" imgH="291960" progId="Equation.DSMT4">
                  <p:embed/>
                </p:oleObj>
              </mc:Choice>
              <mc:Fallback>
                <p:oleObj name="Equation" r:id="rId25" imgW="253800" imgH="2919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52300" y="2397731"/>
                        <a:ext cx="110053" cy="128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075059"/>
              </p:ext>
            </p:extLst>
          </p:nvPr>
        </p:nvGraphicFramePr>
        <p:xfrm>
          <a:off x="3518392" y="2541083"/>
          <a:ext cx="815522" cy="441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1" name="Equation" r:id="rId27" imgW="1866600" imgH="1002960" progId="Equation.DSMT4">
                  <p:embed/>
                </p:oleObj>
              </mc:Choice>
              <mc:Fallback>
                <p:oleObj name="Equation" r:id="rId27" imgW="1866600" imgH="10029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518392" y="2541083"/>
                        <a:ext cx="815522" cy="441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Rectangle 69"/>
          <p:cNvSpPr/>
          <p:nvPr/>
        </p:nvSpPr>
        <p:spPr>
          <a:xfrm>
            <a:off x="4463889" y="3107883"/>
            <a:ext cx="1285873" cy="232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1" name="Straight Connector 70"/>
          <p:cNvCxnSpPr/>
          <p:nvPr/>
        </p:nvCxnSpPr>
        <p:spPr>
          <a:xfrm>
            <a:off x="5090571" y="2450499"/>
            <a:ext cx="7414" cy="89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4563839" y="2690386"/>
            <a:ext cx="532770" cy="409962"/>
            <a:chOff x="328835" y="1395190"/>
            <a:chExt cx="599440" cy="461264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 rot="10800000" flipH="1">
            <a:off x="5096553" y="2686774"/>
            <a:ext cx="532770" cy="409962"/>
            <a:chOff x="328835" y="1395190"/>
            <a:chExt cx="599440" cy="461264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584296" y="1592072"/>
              <a:ext cx="122935" cy="9147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28835" y="1395190"/>
              <a:ext cx="599440" cy="4612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/>
          <p:cNvSpPr/>
          <p:nvPr/>
        </p:nvSpPr>
        <p:spPr>
          <a:xfrm>
            <a:off x="4969993" y="2897279"/>
            <a:ext cx="126984" cy="106167"/>
          </a:xfrm>
          <a:custGeom>
            <a:avLst/>
            <a:gdLst>
              <a:gd name="connsiteX0" fmla="*/ 0 w 142875"/>
              <a:gd name="connsiteY0" fmla="*/ 119452 h 119452"/>
              <a:gd name="connsiteX1" fmla="*/ 26194 w 142875"/>
              <a:gd name="connsiteY1" fmla="*/ 2771 h 119452"/>
              <a:gd name="connsiteX2" fmla="*/ 142875 w 142875"/>
              <a:gd name="connsiteY2" fmla="*/ 48015 h 1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" h="119452">
                <a:moveTo>
                  <a:pt x="0" y="119452"/>
                </a:moveTo>
                <a:cubicBezTo>
                  <a:pt x="1191" y="67064"/>
                  <a:pt x="2382" y="14677"/>
                  <a:pt x="26194" y="2771"/>
                </a:cubicBezTo>
                <a:cubicBezTo>
                  <a:pt x="50006" y="-9135"/>
                  <a:pt x="96440" y="19440"/>
                  <a:pt x="142875" y="48015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922473"/>
              </p:ext>
            </p:extLst>
          </p:nvPr>
        </p:nvGraphicFramePr>
        <p:xfrm>
          <a:off x="5120258" y="2868984"/>
          <a:ext cx="134040" cy="128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2" name="Equation" r:id="rId29" imgW="304560" imgH="291960" progId="Equation.DSMT4">
                  <p:embed/>
                </p:oleObj>
              </mc:Choice>
              <mc:Fallback>
                <p:oleObj name="Equation" r:id="rId29" imgW="304560" imgH="291960" progId="Equation.DSMT4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120258" y="2868984"/>
                        <a:ext cx="134040" cy="128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Freeform: Shape 80"/>
          <p:cNvSpPr/>
          <p:nvPr/>
        </p:nvSpPr>
        <p:spPr>
          <a:xfrm>
            <a:off x="5095989" y="2813638"/>
            <a:ext cx="187824" cy="151573"/>
          </a:xfrm>
          <a:custGeom>
            <a:avLst/>
            <a:gdLst>
              <a:gd name="connsiteX0" fmla="*/ 0 w 211328"/>
              <a:gd name="connsiteY0" fmla="*/ 68941 h 170541"/>
              <a:gd name="connsiteX1" fmla="*/ 121920 w 211328"/>
              <a:gd name="connsiteY1" fmla="*/ 3917 h 170541"/>
              <a:gd name="connsiteX2" fmla="*/ 211328 w 211328"/>
              <a:gd name="connsiteY2" fmla="*/ 170541 h 17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28" h="170541">
                <a:moveTo>
                  <a:pt x="0" y="68941"/>
                </a:moveTo>
                <a:cubicBezTo>
                  <a:pt x="43349" y="27962"/>
                  <a:pt x="86699" y="-13016"/>
                  <a:pt x="121920" y="3917"/>
                </a:cubicBezTo>
                <a:cubicBezTo>
                  <a:pt x="157141" y="20850"/>
                  <a:pt x="184234" y="95695"/>
                  <a:pt x="211328" y="17054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951075"/>
              </p:ext>
            </p:extLst>
          </p:nvPr>
        </p:nvGraphicFramePr>
        <p:xfrm>
          <a:off x="4983283" y="2906063"/>
          <a:ext cx="111464" cy="128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3" name="Equation" r:id="rId30" imgW="253800" imgH="291960" progId="Equation.DSMT4">
                  <p:embed/>
                </p:oleObj>
              </mc:Choice>
              <mc:Fallback>
                <p:oleObj name="Equation" r:id="rId30" imgW="253800" imgH="291960" progId="Equation.DSMT4">
                  <p:embed/>
                  <p:pic>
                    <p:nvPicPr>
                      <p:cNvPr id="54" name="Object 53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983283" y="2906063"/>
                        <a:ext cx="111464" cy="128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395" name="Straight Connector 16394"/>
          <p:cNvCxnSpPr>
            <a:stCxn id="70" idx="0"/>
          </p:cNvCxnSpPr>
          <p:nvPr/>
        </p:nvCxnSpPr>
        <p:spPr>
          <a:xfrm>
            <a:off x="5106825" y="3107883"/>
            <a:ext cx="644742" cy="3612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6" name="TextBox 16395"/>
          <p:cNvSpPr txBox="1"/>
          <p:nvPr/>
        </p:nvSpPr>
        <p:spPr>
          <a:xfrm>
            <a:off x="3241905" y="2959790"/>
            <a:ext cx="1258678" cy="36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889" dirty="0"/>
              <a:t>no refracted ray:</a:t>
            </a:r>
          </a:p>
          <a:p>
            <a:pPr algn="ctr"/>
            <a:r>
              <a:rPr lang="en-AU" sz="889" dirty="0"/>
              <a:t>total internal reflection</a:t>
            </a:r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2560489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images optical fib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71" y="528914"/>
            <a:ext cx="1778483" cy="74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 result for images optical fib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0" r="4691"/>
          <a:stretch/>
        </p:blipFill>
        <p:spPr bwMode="auto">
          <a:xfrm>
            <a:off x="3306243" y="587270"/>
            <a:ext cx="986077" cy="69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images endoscope gu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4"/>
          <a:stretch/>
        </p:blipFill>
        <p:spPr bwMode="auto">
          <a:xfrm>
            <a:off x="4309873" y="575870"/>
            <a:ext cx="1575847" cy="98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47257" y="1043623"/>
            <a:ext cx="787395" cy="365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89" dirty="0"/>
              <a:t>total internal</a:t>
            </a:r>
          </a:p>
          <a:p>
            <a:pPr algn="ctr"/>
            <a:r>
              <a:rPr lang="en-AU" sz="889" dirty="0"/>
              <a:t> reflection </a:t>
            </a:r>
            <a:endParaRPr lang="en-US" sz="889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89929" y="893725"/>
            <a:ext cx="3612" cy="169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6279" y="462094"/>
            <a:ext cx="407484" cy="229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89" dirty="0"/>
              <a:t>glass</a:t>
            </a:r>
            <a:endParaRPr lang="en-US" sz="889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648857" y="677005"/>
            <a:ext cx="288960" cy="7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00707" y="1105027"/>
            <a:ext cx="521934" cy="365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889" dirty="0"/>
              <a:t>light beam</a:t>
            </a:r>
            <a:endParaRPr lang="en-US" sz="889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45857" y="900949"/>
            <a:ext cx="7224" cy="216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06300" y="353734"/>
            <a:ext cx="689612" cy="229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89" dirty="0"/>
              <a:t>endoscope</a:t>
            </a:r>
            <a:endParaRPr lang="en-US" sz="889" dirty="0"/>
          </a:p>
        </p:txBody>
      </p:sp>
      <p:sp>
        <p:nvSpPr>
          <p:cNvPr id="20" name="TextBox 19"/>
          <p:cNvSpPr txBox="1"/>
          <p:nvPr/>
        </p:nvSpPr>
        <p:spPr>
          <a:xfrm>
            <a:off x="4863017" y="341092"/>
            <a:ext cx="930063" cy="229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89" dirty="0"/>
              <a:t>endoscope view</a:t>
            </a:r>
            <a:endParaRPr lang="en-US" sz="889" dirty="0"/>
          </a:p>
        </p:txBody>
      </p:sp>
      <p:sp>
        <p:nvSpPr>
          <p:cNvPr id="14" name="Freeform: Shape 13"/>
          <p:cNvSpPr/>
          <p:nvPr/>
        </p:nvSpPr>
        <p:spPr>
          <a:xfrm>
            <a:off x="4310378" y="792589"/>
            <a:ext cx="314244" cy="184212"/>
          </a:xfrm>
          <a:custGeom>
            <a:avLst/>
            <a:gdLst>
              <a:gd name="connsiteX0" fmla="*/ 0 w 329184"/>
              <a:gd name="connsiteY0" fmla="*/ 40640 h 178816"/>
              <a:gd name="connsiteX1" fmla="*/ 300736 w 329184"/>
              <a:gd name="connsiteY1" fmla="*/ 0 h 178816"/>
              <a:gd name="connsiteX2" fmla="*/ 329184 w 329184"/>
              <a:gd name="connsiteY2" fmla="*/ 109728 h 178816"/>
              <a:gd name="connsiteX3" fmla="*/ 219456 w 329184"/>
              <a:gd name="connsiteY3" fmla="*/ 166624 h 178816"/>
              <a:gd name="connsiteX4" fmla="*/ 40640 w 329184"/>
              <a:gd name="connsiteY4" fmla="*/ 178816 h 178816"/>
              <a:gd name="connsiteX5" fmla="*/ 0 w 329184"/>
              <a:gd name="connsiteY5" fmla="*/ 40640 h 17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184" h="178816">
                <a:moveTo>
                  <a:pt x="0" y="40640"/>
                </a:moveTo>
                <a:lnTo>
                  <a:pt x="300736" y="0"/>
                </a:lnTo>
                <a:lnTo>
                  <a:pt x="329184" y="109728"/>
                </a:lnTo>
                <a:lnTo>
                  <a:pt x="219456" y="166624"/>
                </a:lnTo>
                <a:lnTo>
                  <a:pt x="40640" y="178816"/>
                </a:lnTo>
                <a:lnTo>
                  <a:pt x="0" y="4064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Freeform: Shape 16"/>
          <p:cNvSpPr/>
          <p:nvPr/>
        </p:nvSpPr>
        <p:spPr>
          <a:xfrm>
            <a:off x="4382618" y="550588"/>
            <a:ext cx="223944" cy="287747"/>
          </a:xfrm>
          <a:custGeom>
            <a:avLst/>
            <a:gdLst>
              <a:gd name="connsiteX0" fmla="*/ 251968 w 251968"/>
              <a:gd name="connsiteY0" fmla="*/ 280416 h 323755"/>
              <a:gd name="connsiteX1" fmla="*/ 174752 w 251968"/>
              <a:gd name="connsiteY1" fmla="*/ 300736 h 323755"/>
              <a:gd name="connsiteX2" fmla="*/ 0 w 251968"/>
              <a:gd name="connsiteY2" fmla="*/ 0 h 323755"/>
              <a:gd name="connsiteX3" fmla="*/ 0 w 251968"/>
              <a:gd name="connsiteY3" fmla="*/ 0 h 32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68" h="323755">
                <a:moveTo>
                  <a:pt x="251968" y="280416"/>
                </a:moveTo>
                <a:cubicBezTo>
                  <a:pt x="234357" y="313944"/>
                  <a:pt x="216747" y="347472"/>
                  <a:pt x="174752" y="300736"/>
                </a:cubicBezTo>
                <a:cubicBezTo>
                  <a:pt x="132757" y="2540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/>
          <p:cNvSpPr/>
          <p:nvPr/>
        </p:nvSpPr>
        <p:spPr>
          <a:xfrm>
            <a:off x="5574579" y="572257"/>
            <a:ext cx="339528" cy="267288"/>
          </a:xfrm>
          <a:custGeom>
            <a:avLst/>
            <a:gdLst>
              <a:gd name="connsiteX0" fmla="*/ 0 w 382016"/>
              <a:gd name="connsiteY0" fmla="*/ 0 h 300736"/>
              <a:gd name="connsiteX1" fmla="*/ 28448 w 382016"/>
              <a:gd name="connsiteY1" fmla="*/ 125984 h 300736"/>
              <a:gd name="connsiteX2" fmla="*/ 32512 w 382016"/>
              <a:gd name="connsiteY2" fmla="*/ 227584 h 300736"/>
              <a:gd name="connsiteX3" fmla="*/ 247904 w 382016"/>
              <a:gd name="connsiteY3" fmla="*/ 300736 h 300736"/>
              <a:gd name="connsiteX4" fmla="*/ 382016 w 382016"/>
              <a:gd name="connsiteY4" fmla="*/ 227584 h 300736"/>
              <a:gd name="connsiteX5" fmla="*/ 316992 w 382016"/>
              <a:gd name="connsiteY5" fmla="*/ 24384 h 300736"/>
              <a:gd name="connsiteX6" fmla="*/ 0 w 382016"/>
              <a:gd name="connsiteY6" fmla="*/ 0 h 30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016" h="300736">
                <a:moveTo>
                  <a:pt x="0" y="0"/>
                </a:moveTo>
                <a:lnTo>
                  <a:pt x="28448" y="125984"/>
                </a:lnTo>
                <a:lnTo>
                  <a:pt x="32512" y="227584"/>
                </a:lnTo>
                <a:lnTo>
                  <a:pt x="247904" y="300736"/>
                </a:lnTo>
                <a:lnTo>
                  <a:pt x="382016" y="227584"/>
                </a:lnTo>
                <a:lnTo>
                  <a:pt x="316992" y="243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5477056" y="503632"/>
            <a:ext cx="516488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normal</a:t>
            </a:r>
            <a:endParaRPr lang="en-US" sz="889" dirty="0"/>
          </a:p>
        </p:txBody>
      </p:sp>
      <p:sp>
        <p:nvSpPr>
          <p:cNvPr id="24" name="Freeform: Shape 23"/>
          <p:cNvSpPr/>
          <p:nvPr/>
        </p:nvSpPr>
        <p:spPr>
          <a:xfrm>
            <a:off x="5589027" y="962354"/>
            <a:ext cx="274512" cy="635712"/>
          </a:xfrm>
          <a:custGeom>
            <a:avLst/>
            <a:gdLst>
              <a:gd name="connsiteX0" fmla="*/ 0 w 308864"/>
              <a:gd name="connsiteY0" fmla="*/ 0 h 715264"/>
              <a:gd name="connsiteX1" fmla="*/ 276352 w 308864"/>
              <a:gd name="connsiteY1" fmla="*/ 4064 h 715264"/>
              <a:gd name="connsiteX2" fmla="*/ 308864 w 308864"/>
              <a:gd name="connsiteY2" fmla="*/ 715264 h 715264"/>
              <a:gd name="connsiteX3" fmla="*/ 73152 w 308864"/>
              <a:gd name="connsiteY3" fmla="*/ 694944 h 715264"/>
              <a:gd name="connsiteX4" fmla="*/ 0 w 308864"/>
              <a:gd name="connsiteY4" fmla="*/ 633984 h 715264"/>
              <a:gd name="connsiteX5" fmla="*/ 12192 w 308864"/>
              <a:gd name="connsiteY5" fmla="*/ 463296 h 715264"/>
              <a:gd name="connsiteX6" fmla="*/ 0 w 308864"/>
              <a:gd name="connsiteY6" fmla="*/ 0 h 71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864" h="715264">
                <a:moveTo>
                  <a:pt x="0" y="0"/>
                </a:moveTo>
                <a:lnTo>
                  <a:pt x="276352" y="4064"/>
                </a:lnTo>
                <a:lnTo>
                  <a:pt x="308864" y="715264"/>
                </a:lnTo>
                <a:lnTo>
                  <a:pt x="73152" y="694944"/>
                </a:lnTo>
                <a:lnTo>
                  <a:pt x="0" y="633984"/>
                </a:lnTo>
                <a:lnTo>
                  <a:pt x="12192" y="463296"/>
                </a:lnTo>
                <a:cubicBezTo>
                  <a:pt x="13547" y="312928"/>
                  <a:pt x="14901" y="16256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TextBox 26"/>
          <p:cNvSpPr txBox="1"/>
          <p:nvPr/>
        </p:nvSpPr>
        <p:spPr>
          <a:xfrm>
            <a:off x="5388563" y="1498736"/>
            <a:ext cx="575799" cy="36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H. pylori</a:t>
            </a:r>
          </a:p>
          <a:p>
            <a:r>
              <a:rPr lang="en-AU" sz="889" dirty="0"/>
              <a:t> gastritis</a:t>
            </a:r>
            <a:endParaRPr lang="en-US" sz="889" dirty="0"/>
          </a:p>
        </p:txBody>
      </p:sp>
      <p:sp>
        <p:nvSpPr>
          <p:cNvPr id="4" name="TextBox 3"/>
          <p:cNvSpPr txBox="1"/>
          <p:nvPr/>
        </p:nvSpPr>
        <p:spPr>
          <a:xfrm>
            <a:off x="2114281" y="922624"/>
            <a:ext cx="304892" cy="229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89" dirty="0"/>
              <a:t>air</a:t>
            </a:r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1730836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>
            <a:off x="4704087" y="1045430"/>
            <a:ext cx="841596" cy="1488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827128" y="882890"/>
            <a:ext cx="2560909" cy="9842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703562" y="1617932"/>
            <a:ext cx="449694" cy="243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34614" y="1493318"/>
            <a:ext cx="1708477" cy="942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256956" y="1339808"/>
            <a:ext cx="1708477" cy="942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146790" y="1207970"/>
            <a:ext cx="1708477" cy="942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058296" y="1068908"/>
            <a:ext cx="1708477" cy="942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28934" y="1861742"/>
            <a:ext cx="2560909" cy="6465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73414" y="922622"/>
            <a:ext cx="1708477" cy="942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128730" y="1859936"/>
            <a:ext cx="1580251" cy="507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099834" y="1865354"/>
            <a:ext cx="1267813" cy="426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070938" y="1859936"/>
            <a:ext cx="955375" cy="330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038429" y="1858130"/>
            <a:ext cx="635712" cy="238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09533" y="1863548"/>
            <a:ext cx="323274" cy="121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309854" y="1056266"/>
            <a:ext cx="415380" cy="7368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289463" y="1910504"/>
            <a:ext cx="164346" cy="456918"/>
          </a:xfrm>
          <a:prstGeom prst="straightConnector1">
            <a:avLst/>
          </a:prstGeom>
          <a:ln w="19050">
            <a:solidFill>
              <a:srgbClr val="FF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698669" y="1047236"/>
            <a:ext cx="415380" cy="7368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570443" y="1782278"/>
            <a:ext cx="114500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08631" y="897338"/>
            <a:ext cx="21672" cy="1618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112243" y="1782278"/>
            <a:ext cx="249228" cy="736848"/>
          </a:xfrm>
          <a:prstGeom prst="straightConnector1">
            <a:avLst/>
          </a:prstGeom>
          <a:ln w="19050">
            <a:solidFill>
              <a:srgbClr val="FF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836158" y="900952"/>
            <a:ext cx="1257075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medium 1: firm ground</a:t>
            </a:r>
            <a:endParaRPr lang="en-US" sz="889" dirty="0"/>
          </a:p>
        </p:txBody>
      </p:sp>
      <p:sp>
        <p:nvSpPr>
          <p:cNvPr id="53" name="TextBox 52"/>
          <p:cNvSpPr txBox="1"/>
          <p:nvPr/>
        </p:nvSpPr>
        <p:spPr>
          <a:xfrm>
            <a:off x="2986580" y="2210303"/>
            <a:ext cx="1385316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medium 2: muddy ground</a:t>
            </a:r>
            <a:endParaRPr lang="en-US" sz="889" dirty="0"/>
          </a:p>
        </p:txBody>
      </p:sp>
      <p:pic>
        <p:nvPicPr>
          <p:cNvPr id="17410" name="Picture 2" descr="Image result for clip art marching soldi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51"/>
          <a:stretch/>
        </p:blipFill>
        <p:spPr bwMode="auto">
          <a:xfrm rot="967006">
            <a:off x="4949705" y="2622523"/>
            <a:ext cx="765744" cy="52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clip art marching soldi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51"/>
          <a:stretch/>
        </p:blipFill>
        <p:spPr bwMode="auto">
          <a:xfrm>
            <a:off x="4304961" y="315040"/>
            <a:ext cx="765744" cy="52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076124" y="1092388"/>
            <a:ext cx="516488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normal</a:t>
            </a:r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3409324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image golf ball bouncing off wa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6" r="15590"/>
          <a:stretch/>
        </p:blipFill>
        <p:spPr bwMode="auto">
          <a:xfrm>
            <a:off x="2367123" y="529797"/>
            <a:ext cx="856045" cy="1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768053" y="1023758"/>
            <a:ext cx="184212" cy="28896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475481" y="1307300"/>
            <a:ext cx="294378" cy="12461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468257" y="1395794"/>
            <a:ext cx="50568" cy="50568"/>
          </a:xfrm>
          <a:prstGeom prst="ellipse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2701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ttp://hyperphysics.phy-astr.gsu.edu/hbase/Sound/imgsou/bea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61" y="600213"/>
            <a:ext cx="1816408" cy="125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4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image refraction pencil in wa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5" t="6181" r="23525" b="10462"/>
          <a:stretch/>
        </p:blipFill>
        <p:spPr bwMode="auto">
          <a:xfrm>
            <a:off x="4108107" y="330253"/>
            <a:ext cx="1314769" cy="132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image sha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59" y="677005"/>
            <a:ext cx="1897357" cy="12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Image result for image refraction pencil in wa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22" y="1692376"/>
            <a:ext cx="1862439" cy="11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4111718" y="2472170"/>
            <a:ext cx="68628" cy="6862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9" name="Oval 8"/>
          <p:cNvSpPr/>
          <p:nvPr/>
        </p:nvSpPr>
        <p:spPr>
          <a:xfrm>
            <a:off x="4265228" y="2652770"/>
            <a:ext cx="110166" cy="75852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9082" y="2504678"/>
            <a:ext cx="621264" cy="3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30652" y="2683472"/>
            <a:ext cx="621264" cy="3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89524" y="2262676"/>
            <a:ext cx="92204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virtual object</a:t>
            </a:r>
            <a:endParaRPr lang="en-US" sz="1067" dirty="0"/>
          </a:p>
        </p:txBody>
      </p:sp>
      <p:sp>
        <p:nvSpPr>
          <p:cNvPr id="17" name="TextBox 16"/>
          <p:cNvSpPr txBox="1"/>
          <p:nvPr/>
        </p:nvSpPr>
        <p:spPr>
          <a:xfrm>
            <a:off x="3275542" y="2665415"/>
            <a:ext cx="77617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real object</a:t>
            </a:r>
            <a:endParaRPr lang="en-US" sz="1067" dirty="0"/>
          </a:p>
        </p:txBody>
      </p:sp>
      <p:sp>
        <p:nvSpPr>
          <p:cNvPr id="12" name="TextBox 11"/>
          <p:cNvSpPr txBox="1"/>
          <p:nvPr/>
        </p:nvSpPr>
        <p:spPr>
          <a:xfrm>
            <a:off x="4025031" y="1634187"/>
            <a:ext cx="1036645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Refraction: bending of light at surface</a:t>
            </a:r>
            <a:endParaRPr lang="en-US" sz="1067" dirty="0"/>
          </a:p>
        </p:txBody>
      </p:sp>
      <p:sp>
        <p:nvSpPr>
          <p:cNvPr id="13" name="TextBox 12"/>
          <p:cNvSpPr txBox="1"/>
          <p:nvPr/>
        </p:nvSpPr>
        <p:spPr>
          <a:xfrm>
            <a:off x="1785591" y="1955655"/>
            <a:ext cx="1282261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sharp shadows implies light travels in straight lines</a:t>
            </a:r>
            <a:endParaRPr lang="en-US" sz="1067" dirty="0"/>
          </a:p>
        </p:txBody>
      </p:sp>
      <p:sp>
        <p:nvSpPr>
          <p:cNvPr id="14" name="TextBox 13"/>
          <p:cNvSpPr txBox="1"/>
          <p:nvPr/>
        </p:nvSpPr>
        <p:spPr>
          <a:xfrm>
            <a:off x="1507855" y="2985077"/>
            <a:ext cx="44390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A small bundle of light rays come from each single point and enter your eye  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267272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images refra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4" y="793551"/>
            <a:ext cx="2201064" cy="141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8398" y="1728099"/>
            <a:ext cx="993301" cy="420756"/>
          </a:xfrm>
          <a:prstGeom prst="rect">
            <a:avLst/>
          </a:prstGeom>
          <a:solidFill>
            <a:srgbClr val="99CCFF"/>
          </a:solidFill>
        </p:spPr>
        <p:txBody>
          <a:bodyPr wrap="square" rtlCol="0">
            <a:spAutoFit/>
          </a:bodyPr>
          <a:lstStyle/>
          <a:p>
            <a:r>
              <a:rPr lang="en-AU" sz="1067" dirty="0"/>
              <a:t>actual position</a:t>
            </a:r>
            <a:endParaRPr lang="en-US" sz="1067" dirty="0"/>
          </a:p>
        </p:txBody>
      </p:sp>
      <p:sp>
        <p:nvSpPr>
          <p:cNvPr id="6" name="TextBox 5"/>
          <p:cNvSpPr txBox="1"/>
          <p:nvPr/>
        </p:nvSpPr>
        <p:spPr>
          <a:xfrm>
            <a:off x="3405159" y="1307300"/>
            <a:ext cx="587365" cy="420756"/>
          </a:xfrm>
          <a:prstGeom prst="rect">
            <a:avLst/>
          </a:prstGeom>
          <a:solidFill>
            <a:srgbClr val="99CCFF"/>
          </a:solidFill>
        </p:spPr>
        <p:txBody>
          <a:bodyPr wrap="square" rtlCol="0">
            <a:spAutoFit/>
          </a:bodyPr>
          <a:lstStyle/>
          <a:p>
            <a:r>
              <a:rPr lang="en-AU" sz="1067" dirty="0"/>
              <a:t>virtual</a:t>
            </a:r>
          </a:p>
          <a:p>
            <a:r>
              <a:rPr lang="en-AU" sz="1067" dirty="0"/>
              <a:t> image</a:t>
            </a:r>
            <a:endParaRPr lang="en-US" sz="1067" dirty="0"/>
          </a:p>
        </p:txBody>
      </p:sp>
      <p:pic>
        <p:nvPicPr>
          <p:cNvPr id="7" name="Picture 6" descr="https://upload.wikimedia.org/wikipedia/commons/thumb/c/c2/AdditiveColor.svg/400px-AdditiveColor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137" y="398882"/>
            <a:ext cx="736623" cy="73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94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4378" y="1319942"/>
            <a:ext cx="2253889" cy="632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" name="Straight Connector 5"/>
          <p:cNvCxnSpPr/>
          <p:nvPr/>
        </p:nvCxnSpPr>
        <p:spPr>
          <a:xfrm>
            <a:off x="3143702" y="1034594"/>
            <a:ext cx="3612" cy="729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764441" y="976802"/>
            <a:ext cx="379260" cy="350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38284" y="1318136"/>
            <a:ext cx="355782" cy="6266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99484" y="1617932"/>
            <a:ext cx="5418" cy="619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99484" y="1939400"/>
            <a:ext cx="379260" cy="350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91185" y="1316330"/>
            <a:ext cx="604653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glass</a:t>
            </a:r>
          </a:p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AU" sz="1067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067" dirty="0"/>
              <a:t>= 1.5</a:t>
            </a:r>
            <a:endParaRPr lang="en-US" sz="1067" dirty="0"/>
          </a:p>
          <a:p>
            <a:endParaRPr lang="en-US" sz="1067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93281" y="938878"/>
            <a:ext cx="8435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FF0000"/>
                </a:solidFill>
              </a:rPr>
              <a:t>incident ray</a:t>
            </a:r>
            <a:endParaRPr lang="en-US" sz="1067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4840" y="1319944"/>
            <a:ext cx="90601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FF0000"/>
                </a:solidFill>
              </a:rPr>
              <a:t>refracted ray</a:t>
            </a:r>
            <a:endParaRPr lang="en-US" sz="1067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75482" y="2150703"/>
            <a:ext cx="2961842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>
                <a:solidFill>
                  <a:srgbClr val="FF0000"/>
                </a:solidFill>
              </a:rPr>
              <a:t>transmitted ray</a:t>
            </a:r>
          </a:p>
          <a:p>
            <a:r>
              <a:rPr lang="en-AU" sz="1067" dirty="0"/>
              <a:t>same direction of propagation as incident ray, but, the transmitted ray is shifted to the left </a:t>
            </a:r>
            <a:endParaRPr lang="en-US" sz="1067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043355"/>
              </p:ext>
            </p:extLst>
          </p:nvPr>
        </p:nvGraphicFramePr>
        <p:xfrm>
          <a:off x="2966884" y="928549"/>
          <a:ext cx="158025" cy="25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" name="Equation" r:id="rId3" imgW="177480" imgH="291960" progId="Equation.DSMT4">
                  <p:embed/>
                </p:oleObj>
              </mc:Choice>
              <mc:Fallback>
                <p:oleObj name="Equation" r:id="rId3" imgW="1774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6884" y="928549"/>
                        <a:ext cx="158025" cy="25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747151"/>
              </p:ext>
            </p:extLst>
          </p:nvPr>
        </p:nvGraphicFramePr>
        <p:xfrm>
          <a:off x="3517715" y="2039239"/>
          <a:ext cx="158025" cy="25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4" name="Equation" r:id="rId5" imgW="177480" imgH="291960" progId="Equation.DSMT4">
                  <p:embed/>
                </p:oleObj>
              </mc:Choice>
              <mc:Fallback>
                <p:oleObj name="Equation" r:id="rId5" imgW="177480" imgH="2919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17715" y="2039239"/>
                        <a:ext cx="158025" cy="25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155171"/>
              </p:ext>
            </p:extLst>
          </p:nvPr>
        </p:nvGraphicFramePr>
        <p:xfrm>
          <a:off x="3146920" y="1490045"/>
          <a:ext cx="169313" cy="25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5" name="Equation" r:id="rId6" imgW="190440" imgH="291960" progId="Equation.DSMT4">
                  <p:embed/>
                </p:oleObj>
              </mc:Choice>
              <mc:Fallback>
                <p:oleObj name="Equation" r:id="rId6" imgW="190440" imgH="2919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46920" y="1490045"/>
                        <a:ext cx="169313" cy="25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853463" y="794396"/>
            <a:ext cx="60465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air </a:t>
            </a:r>
          </a:p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AU" sz="1067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067" dirty="0"/>
              <a:t>= 1.0</a:t>
            </a:r>
            <a:endParaRPr lang="en-US" sz="1067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140090" y="1309106"/>
            <a:ext cx="986077" cy="931897"/>
          </a:xfrm>
          <a:prstGeom prst="straightConnector1">
            <a:avLst/>
          </a:prstGeom>
          <a:ln w="3175">
            <a:solidFill>
              <a:srgbClr val="FF66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601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image visible light 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01" y="976804"/>
            <a:ext cx="4263203" cy="173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65258" y="2609427"/>
            <a:ext cx="670376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400 nm</a:t>
            </a:r>
            <a:endParaRPr lang="en-US" sz="1244" dirty="0"/>
          </a:p>
        </p:txBody>
      </p:sp>
      <p:sp>
        <p:nvSpPr>
          <p:cNvPr id="7" name="TextBox 6"/>
          <p:cNvSpPr txBox="1"/>
          <p:nvPr/>
        </p:nvSpPr>
        <p:spPr>
          <a:xfrm>
            <a:off x="2701232" y="2593173"/>
            <a:ext cx="670376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500 nm</a:t>
            </a:r>
            <a:endParaRPr lang="en-US" sz="1244" dirty="0"/>
          </a:p>
        </p:txBody>
      </p:sp>
      <p:sp>
        <p:nvSpPr>
          <p:cNvPr id="8" name="TextBox 7"/>
          <p:cNvSpPr txBox="1"/>
          <p:nvPr/>
        </p:nvSpPr>
        <p:spPr>
          <a:xfrm>
            <a:off x="3829983" y="2598591"/>
            <a:ext cx="670376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600 nm</a:t>
            </a:r>
            <a:endParaRPr lang="en-US" sz="1244" dirty="0"/>
          </a:p>
        </p:txBody>
      </p:sp>
      <p:sp>
        <p:nvSpPr>
          <p:cNvPr id="9" name="TextBox 8"/>
          <p:cNvSpPr txBox="1"/>
          <p:nvPr/>
        </p:nvSpPr>
        <p:spPr>
          <a:xfrm>
            <a:off x="4964151" y="2580531"/>
            <a:ext cx="670376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700 nm</a:t>
            </a:r>
            <a:endParaRPr lang="en-US" sz="1244" dirty="0"/>
          </a:p>
        </p:txBody>
      </p:sp>
      <p:sp>
        <p:nvSpPr>
          <p:cNvPr id="6" name="Rectangle 5"/>
          <p:cNvSpPr/>
          <p:nvPr/>
        </p:nvSpPr>
        <p:spPr>
          <a:xfrm>
            <a:off x="1724185" y="2262674"/>
            <a:ext cx="4236878" cy="379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579705" y="2226556"/>
            <a:ext cx="49725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violet</a:t>
            </a:r>
            <a:endParaRPr lang="en-US" sz="1067" dirty="0"/>
          </a:p>
        </p:txBody>
      </p:sp>
      <p:sp>
        <p:nvSpPr>
          <p:cNvPr id="12" name="TextBox 11"/>
          <p:cNvSpPr txBox="1"/>
          <p:nvPr/>
        </p:nvSpPr>
        <p:spPr>
          <a:xfrm>
            <a:off x="1989668" y="2213914"/>
            <a:ext cx="5293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indigo</a:t>
            </a:r>
            <a:endParaRPr lang="en-US" sz="1067" dirty="0"/>
          </a:p>
        </p:txBody>
      </p:sp>
      <p:sp>
        <p:nvSpPr>
          <p:cNvPr id="13" name="TextBox 12"/>
          <p:cNvSpPr txBox="1"/>
          <p:nvPr/>
        </p:nvSpPr>
        <p:spPr>
          <a:xfrm>
            <a:off x="2488123" y="2217526"/>
            <a:ext cx="42832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blue</a:t>
            </a:r>
            <a:endParaRPr lang="en-US" sz="1067" dirty="0"/>
          </a:p>
        </p:txBody>
      </p:sp>
      <p:sp>
        <p:nvSpPr>
          <p:cNvPr id="14" name="TextBox 13"/>
          <p:cNvSpPr txBox="1"/>
          <p:nvPr/>
        </p:nvSpPr>
        <p:spPr>
          <a:xfrm>
            <a:off x="3423633" y="2228362"/>
            <a:ext cx="50366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green</a:t>
            </a:r>
            <a:endParaRPr lang="en-US" sz="1067" dirty="0"/>
          </a:p>
        </p:txBody>
      </p:sp>
      <p:sp>
        <p:nvSpPr>
          <p:cNvPr id="15" name="TextBox 14"/>
          <p:cNvSpPr txBox="1"/>
          <p:nvPr/>
        </p:nvSpPr>
        <p:spPr>
          <a:xfrm>
            <a:off x="3965432" y="2210302"/>
            <a:ext cx="54854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yellow</a:t>
            </a:r>
            <a:endParaRPr lang="en-US" sz="1067" dirty="0"/>
          </a:p>
        </p:txBody>
      </p:sp>
      <p:sp>
        <p:nvSpPr>
          <p:cNvPr id="16" name="TextBox 15"/>
          <p:cNvSpPr txBox="1"/>
          <p:nvPr/>
        </p:nvSpPr>
        <p:spPr>
          <a:xfrm>
            <a:off x="4391649" y="2206690"/>
            <a:ext cx="57419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orange</a:t>
            </a:r>
            <a:endParaRPr lang="en-US" sz="1067" dirty="0"/>
          </a:p>
        </p:txBody>
      </p:sp>
      <p:sp>
        <p:nvSpPr>
          <p:cNvPr id="17" name="TextBox 16"/>
          <p:cNvSpPr txBox="1"/>
          <p:nvPr/>
        </p:nvSpPr>
        <p:spPr>
          <a:xfrm>
            <a:off x="4810640" y="2203078"/>
            <a:ext cx="3722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red</a:t>
            </a:r>
            <a:endParaRPr lang="en-US" sz="1067" dirty="0"/>
          </a:p>
        </p:txBody>
      </p:sp>
      <p:sp>
        <p:nvSpPr>
          <p:cNvPr id="18" name="TextBox 17"/>
          <p:cNvSpPr txBox="1"/>
          <p:nvPr/>
        </p:nvSpPr>
        <p:spPr>
          <a:xfrm>
            <a:off x="5576331" y="2195853"/>
            <a:ext cx="46358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deep</a:t>
            </a:r>
          </a:p>
          <a:p>
            <a:r>
              <a:rPr lang="en-AU" sz="1067" dirty="0"/>
              <a:t>red</a:t>
            </a:r>
            <a:endParaRPr lang="en-US" sz="1067" dirty="0"/>
          </a:p>
        </p:txBody>
      </p:sp>
      <p:sp>
        <p:nvSpPr>
          <p:cNvPr id="19" name="TextBox 18"/>
          <p:cNvSpPr txBox="1"/>
          <p:nvPr/>
        </p:nvSpPr>
        <p:spPr>
          <a:xfrm>
            <a:off x="1830739" y="610184"/>
            <a:ext cx="576114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gamma rays</a:t>
            </a:r>
            <a:endParaRPr lang="en-US" sz="1067" dirty="0"/>
          </a:p>
        </p:txBody>
      </p:sp>
      <p:sp>
        <p:nvSpPr>
          <p:cNvPr id="11" name="Rectangle 10"/>
          <p:cNvSpPr/>
          <p:nvPr/>
        </p:nvSpPr>
        <p:spPr>
          <a:xfrm>
            <a:off x="1958965" y="991249"/>
            <a:ext cx="328692" cy="166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2578423" y="956935"/>
            <a:ext cx="328692" cy="166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Rectangle 21"/>
          <p:cNvSpPr/>
          <p:nvPr/>
        </p:nvSpPr>
        <p:spPr>
          <a:xfrm>
            <a:off x="3275540" y="949711"/>
            <a:ext cx="366618" cy="166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3822758" y="991249"/>
            <a:ext cx="366618" cy="166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 23"/>
          <p:cNvSpPr/>
          <p:nvPr/>
        </p:nvSpPr>
        <p:spPr>
          <a:xfrm>
            <a:off x="4351916" y="982219"/>
            <a:ext cx="442470" cy="166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5159199" y="991249"/>
            <a:ext cx="556248" cy="166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2500765" y="760084"/>
            <a:ext cx="57611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X rays</a:t>
            </a:r>
            <a:endParaRPr lang="en-US" sz="1067" dirty="0"/>
          </a:p>
        </p:txBody>
      </p:sp>
      <p:sp>
        <p:nvSpPr>
          <p:cNvPr id="27" name="TextBox 26"/>
          <p:cNvSpPr txBox="1"/>
          <p:nvPr/>
        </p:nvSpPr>
        <p:spPr>
          <a:xfrm>
            <a:off x="3109388" y="599348"/>
            <a:ext cx="731430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UV</a:t>
            </a:r>
          </a:p>
          <a:p>
            <a:pPr algn="ctr"/>
            <a:r>
              <a:rPr lang="en-AU" sz="1067" dirty="0"/>
              <a:t>ultraviolet</a:t>
            </a:r>
            <a:endParaRPr lang="en-US" sz="1067" dirty="0"/>
          </a:p>
        </p:txBody>
      </p:sp>
      <p:sp>
        <p:nvSpPr>
          <p:cNvPr id="28" name="TextBox 27"/>
          <p:cNvSpPr txBox="1"/>
          <p:nvPr/>
        </p:nvSpPr>
        <p:spPr>
          <a:xfrm>
            <a:off x="3671054" y="601154"/>
            <a:ext cx="73143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IR</a:t>
            </a:r>
          </a:p>
          <a:p>
            <a:pPr algn="ctr"/>
            <a:r>
              <a:rPr lang="en-AU" sz="1067" dirty="0"/>
              <a:t>infrared</a:t>
            </a:r>
            <a:endParaRPr lang="en-US" sz="1067" dirty="0"/>
          </a:p>
        </p:txBody>
      </p:sp>
      <p:sp>
        <p:nvSpPr>
          <p:cNvPr id="29" name="TextBox 28"/>
          <p:cNvSpPr txBox="1"/>
          <p:nvPr/>
        </p:nvSpPr>
        <p:spPr>
          <a:xfrm>
            <a:off x="4147838" y="586707"/>
            <a:ext cx="823536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microwaves</a:t>
            </a:r>
            <a:endParaRPr lang="en-US" sz="1067" dirty="0"/>
          </a:p>
        </p:txBody>
      </p:sp>
      <p:sp>
        <p:nvSpPr>
          <p:cNvPr id="30" name="TextBox 29"/>
          <p:cNvSpPr txBox="1"/>
          <p:nvPr/>
        </p:nvSpPr>
        <p:spPr>
          <a:xfrm>
            <a:off x="4969569" y="740217"/>
            <a:ext cx="823536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radio waves</a:t>
            </a:r>
            <a:endParaRPr lang="en-US" sz="1067" dirty="0"/>
          </a:p>
        </p:txBody>
      </p:sp>
      <p:sp>
        <p:nvSpPr>
          <p:cNvPr id="31" name="TextBox 30"/>
          <p:cNvSpPr txBox="1"/>
          <p:nvPr/>
        </p:nvSpPr>
        <p:spPr>
          <a:xfrm>
            <a:off x="3279152" y="1368706"/>
            <a:ext cx="823536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visible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447424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wwAAAF3CAYAAAAIBcxQAAAgAElEQVR4Xuy9C3Ql2V3e+9VRd8947B6pceAS8FhqkhjCGKR+zFycXCIpudcBYpAUbkzMAqvl4BkIMWoZJ5BgIgm4BAigFgSIZxHUcoA88I0kIICBG6lNwNgzaqkH2ySQ0Go7QB6YlqbH45np1qm7vjq1j0qnz6Ne+5x6fNtLS+1R7V1Vv71Pnfr2/+Xg4pMfA9zfgJoIiIAIiIAIiIAIiIAIiIAI1Ak4F1B1f9HBxSfeg2eeelJkREAEREAEREAEREAEREAERKBO4MKT83BdR4JBa0IEREAEREAEREAEREAEROB+AhQMACQYtDhEQAREQAREQAREQAREQASaCwZZGLQyREAEREAEREAEREAEREAEmhKQS5IWhgiIgAiIgAiIgAiIgAiIQEsCEgxaHCIgAiIgAiIgAiIgAiIgAl0TDBcuXPgzAFZd133X9evXf7cX6P1rWAYwu729/SdpXsP58+f/WqVS+ZpPf/rT73zwwQcfBBDqPBcuXPg/HMdZAXCyWq1+eZDNo48++qoHH3zwnwH4ue3t7X+f5vU2jvXYY4+NVqvVJwC8fXt7+4W452o3TvBvAB5qxahb8/TRj370+cb7DHvuKOvZ1jyGvda4cxmnX9hrCntcnGtQHxEQAREQAREQgS4RaGVhOH/+/AXHcb4XwDiAQwAfqFQq73766aefbndp7V6worx8Rbl9W+M2XsPjjz/+2YeHh0sA3r29vf1fw74MXbhw4SHHcX7Mdd1/vb29/f5m1/vYY489Uq1Wl1zX/Zbr16//UZT7j3JstwVDUJT0ap6i8GkhLJoK4G7NY9h1luQ+1VcEREAEREAEREAEWhJoJhjOnz//OZVK5adc1/1/tre3f/PRRx898cADD3yp4zgPdtoBL7JgeOyxx/6267p/7plnnqGQcsO+yDUyacHIuXjx4mXHcf746aef/te2lmwZBEPjPCVhGWM9pz6PYddZkvtUXxEQAREQAREQARGIKhj+YqVSWbp79+5bb9y48T9b7LrWXXHOnz//Fx3H+UEA0zzWcRy+8P6O67pfTRcc13UvX79+/d9euHDhnwD4Nn+8D/X19b21Wq3+CIBNAN/guu6HT5069Y6XX36ZuV7pNtMH4FdPnDjxjg996EM32e+xxx77fNd1f9x13b/qOM5vOI7zrdVqlec5Nu7h4SHHmK1UKv9nw0v+nwPwPadOnfrmD37wg3/aMN5/ODw8fOfOzs6Nxnt+9NFHT73iFa+gBeC929vbH+LfG1/kWo114cKF7wtc388C+O8A3mk4AHgTXacee+yxc9Vq9dKLL7749z/60Y++HLyGsbGxB+/cufP9zbjwOhzH+WnXdXndb3Ec51WO48w+/fTTP01h8/jjjz9arVZ/wnXdxxzH+Yjrur/XzCWp3Tl4Le3GafW3oEsSgHf1ap7IJ7jOKpXKt1erVc6L57YWmLu/5DjObwH4uOu638zrb8W2cT2HmcdWa5iWO1r1KpXKD7iu+6XBdd+4ziIc1/i5PMagcQ346+hfu67Lz9pf57VWKpV/4Lrul7iu+6TjOE9Xq9W3Xb9+/b8Er8l13eFKpfIu13Xftr29/ccXL158Kz+fL7744t8Luu35z4aW67TVHCRxndOjXwREQAREQAREIAUCzeowjI2NnXj++ee/03Xdv+04zi8B+M1qtfpb169f/+NmO+tNBMP/67ruPzt9+vTaCy+88Ppqtbrc19d36d69e3eC8Q3+CwqP/anTp0//zNbW1r2GW6pcuHCBL9b929vb3/mGN7zhM15++eWfqlQq7xkaGvrVvb2989Vq9bMA8AW+7jYSfJk5PDx84MSJEz9SrVbfQVefxx577G3VapWWkh/neHfv3v0Rx3F+6Omnn959/PHHhw8PD9/x4osvzjb6vfvn/rHDw8N37e7u/mGjYDh16lS11Vj+S1Pj9d3n5jIyMvK5fX19P2jETJvpPcYlwNFjfufOnYuO4yycPHnyazkGmQH4ie3t7V87f/78Gx3H+foQMQxN2Tcb59SpUw+2OkeDYODl9GSeHMc5ts6Ca4Rz1+76/b73sX355ZcrzeJ12s1jqzV86tSpD7788svvBfCjn/d5n/frN2/efDOAv+G6LoVzPQ7Ev9aOx1EEtfhctvqseQLY3OuLL7648eCDD/4NAN/pOM43fvrTn959xSteseC67v/Y3t5ebhAxnzx//vwlx3Fe29fXt1GtVv8hNwkoHoLH+YKh/mxIaZ2m8BTUECIgAiIgAiIgAm0JtMmS5Jw/f/7P9vX1XeSOJ60Frut+9/Xr169euHDh1cFA1sYXk4aXQu7QPuW67j8H8J+avDA2vjjzvLQeUCicB/DZAL5/e3v72/3zfNuDDz74jt/8zd+k+PBaC5cfzwJy+vTp/Tt37nyf67q//tJLL/1HBhe7rvvD169ff5bjVSqVX3ZddzAAieLD2/EPgmvmFtKwy/qZrcbyx+koGDq4nrTk0nj/w8PDn3XixAne/ztc1/1Mx3HqzDq4JIVmHxyH/FqdI6xg6MI8HVtnjXPX4frrfYNsG+e1YT02DYZvtYYb/zvPc/LkyZ/s6+ub9YW2N17jfLY6rplg6JSMoHEdNa4VX2y/jp/FxrXqbzL8U9d1/6++vr6v+fCHP/zRRlHdyCvBOtVTXQREQAREQAREoJsEwqZVZXYgx3Hexp1p/yXwR+/duzdLl6V2gmF4ePiVJ0+e/Oe0OAD4r50Ew+OPP/66arX6k9Vq9d0vvfTSbz/00ENfV61WvZeUOILBdzf5S9Vq9a0ArjqO83UHBwff+vu///sv+YJh4d69e0/u7u7ut+PeycLAF7lKpdJ0rJAxDPBf/n7o5MmTs3SXCl5POy7tBFMUwRCFfdqCoQvzlIpgaNwxb/YS3m4euyAYQn0um631pILhzp07/4iuhQDevL29/dudBENY0SaXpG5+I+hcIiACIiACItCEQIug5zc4jjNKf326Ib3hDW+gy8mTAF59+vTpxZdeeunhu3fv/qzrugunT59+5s6dO1OO4/w9P2aBMQz0U/5H29vbOxcuXHgjd7pPnTrFF3awn+M430mf7WYBpf5L/PccHh5+44MPPvj8yy+/TL/3V1Iw+C/t761UKj9Gl6Q/+IM/+EIAr6U7R5Nx6zu8frrLZcdxPrNarf749evXf4XX4rsk/Yzruv/u9OnTK3fu3HllpVL58mq1+vONLymdYhh8l6SmY/kCq/7C6p+3zsFMS7sYhnZcOgiGU5VK5V86jvPtr3zlK3c+9alPvaVarX5ZM5ekdufwA+GbjuO67kCrczS60/RwntoJBjKiq9u3P/TQQx8JMmqcu0ZXpuD9hJnHdms4qUsSXcPafS4tWhhCuyS1cklzXbflHEgw6KtLBERABERABHpMoJlgYPrQarX6LYxhAHDWD9Jdvnfv3o/euHHjU4xrPn/+/Jsdx7lCDQDgXzmOM+y67tf5t/M+x3FOua57zg+UnLt+/fo2+z322GNf57rusuu6Hzt58uTM3bt3rwRrNviuDd/muu67/eDTW67r/k8KBo4dCPik25IJUn62ybgLwToMfuact588efJvBXfvGWjpB14zfex/d133ex5++OGfahJPwYDrtlmSWo11586dgYaXtWMcTp069VUf/OAHb7fLktSOSzvBwJ37ixcvfoXvEkYxd811Xfre31eHoRP7duO0+ltDHYZP9nCeWgqG7e3tT164cIH++j/ONRZk1E4wsF/wfsLMY5s1fCNCMHPT4OgQn8u29VHiWhgY9Ow4DjcF3sZ17MczjDYLem4lGNrNgQRDj78kdHoREAEREAERCOuSJFJelqBjdRjSZNKtOgxpXnNWx0o4T5WLFy/S7W7wmWee+Q4G+Ue5T81jFFotj000B6lcgQYRAREQAREQARE4ImAEw9TfXfzAlw1/NtMuqrUhsLu7+wV7e3sX3/jGN/7cQw899FIasF544YUHfuVXfuUtr33ta7cvXrz4O2mMWfYxos7T+9///i//xCc+waxElTNnzlwfHx//N69+9avrgfVheGoew1BqfUwac5DsCtRbBERABERABESgGYHNj/yvN/3hn77wp863vPuffuz1r+3/DWESAREQAREQAREQAREQAREQAUPgP//Rcxc+8Sef/iMHF594D555ioHNaiIgAiIgAiIgAiIgAiIgAiJQI6AYBq0EERABERABERABERABERCBlgSaVXoWLhEQAREQAREQAREQAREQARGQhUFrQAREQAREQAREQAREQAREoD0BuSRphYiACIiACIiACIiACIiACLQkIMGgxSECIiACIiACIiACIiACIiDBoDUgAiIgAiIgAiIgAiIgAiIQnYAsDNGZqYcIiIAIiIAIiIAIiIAIlIaABENpplo3KgIiIAIiIAIiIAIiIALRCUgwRGemHiIgAiIgAiIgAiIgAiJQGgKqw1CaqdaNioAIiIAIiIAIiIAIiEB0ArIwRGemHiIgAiIgAiIgAiIgAiJQGgISDKWZat2oCIiACIiACIiACIiACEQnIMEQnZl6iIAIiIAIiIAIiIAIiEBpCEgwlGaqdaMiIAIiIAIiIAIiIAIiEJ2ABEN0ZuohAiIgAiIgAiIgAiIgAqUhIMFQmqnWjYqACIiACIiACIiACIhAdAISDNGZqYcIiIAIiIAIiIAIiIAIlIaABENpplo3KgIiIAIiIAIiIAIiIALRCUgwRGemHiIgAiIgAiIgAiIgAiJQGgISDKWZat2oCIiACIiACIiACIiACEQnIMEQnZl6iIAIiIAIiIAIiIAIiEBpCEgwlGaqdaMiIAIiIAIiIAIiIAIiEJ2ABEN0ZuohAiIgAiIgAiIgAiIgAqUhIMFQmqnWjYqACIiACIiACIiACIhAdAISDNGZqYcIiIAIiIAIiIAIiIAIlIaABENpplo3KgIiIAIiIAIiIAIiIALRCUgwRGemHiIgAiIgAiLgE/hKAD8vGiIgAiIQgsCTAJ4KcVz2DqFgAODg4hPvwTNP8UbUREAEREAEREAEwhGQYAjHSUeJgAgA+RYMrutIMGgZi4AIiIAIiEB0AhIM0ZmphwiUlYAEQ1lnXvctAiIgAiJQagISDKWeft28CEQiIMEQCZcOFgEREAEREIFiEJBgKMY86i5EoBsEJBhsUHZdVw9iG2A1pggUk8CTjuPkM5ismPNRlrvS95Slma4AqFoaW8NGIOAAcCMcr0PbEZBgsLE+JBhsUNWYIlBYAhIMhZ3aTN+YBEMXpmcYwECT84wB2Gr479e6cD25PcVow5U3A8hD9gDcyu1dZvnCJRhszI4Egw2qGlMECktAgqGwU5vpG5NgSGF6+B5LQTACYMj/4b+biYSopzOCYh/Ari8w+Psg6kBZPn7Qh0doFAGmBf8d9/opHvhDaIRogEqZxSEqwRCHWqc+EgydCOnvIiACAQISDFoOvSAgwRCROt9t+R5rfigQetHMOzDfg81PLjbVG8VBWsoqziQEFRiFRC4AxrnR1PpIMKSGMjCQBIMNqtkbc39/Hzdu3KhfGP//7i6fQu3bwMAARkb4pKy1wcFBDA316qun09Xq710gIMHQBcg6xX0EJBg6LIqsCIQwa9dsoK8DWA3ToRvH9AOY9H+ostIwu9i6bqowCgfzIwHRSFqCwcbak2CwQbU3YxpRsLe3B/5QEPC/bW01ep8mvz6KCIqJsbEx7zf/v8REcq45GEGCIQeTVMBLlGBoMql8x73k/xxt6+Rr9ikeKBz4s9HtSw+KBIqFvDYDkL8L5QMWe0IkGGKja9NRgsEG1e6MSTFw7do1TxDwp5PFYDQQiEUjQRhDwf4+EDRE7O0Bt9rsZtD6QBHBn+Hh4WPWie5Q0VksE5BgsAxYwzclIMHgYynKO26zWTbi4SqAoOt+4gRCjamgJgLWhCxbEuI8DCgaCLDr6ivOxVrrI8FgA60Egw2qdsakQNjY2KgLBFoRGhtFgRED5jc9igZSfihSRFBM0HhhRMXuroODg+N54YwVggJiYmJC7kx2lkY3R5Vg6CZtncsQKL1goMvRgv+em/LjPJOrjN9ufPe9EnDZjywcgkKBG2Y0x9CSUAaARn1x0ZTPZUmCwcanWoLBBtV0x6RIWF9fx9Wr3DY43igQxsaOftI9c/TRKCQoIvjDfzdaIygcLl265IkHigm13BGQYMjdlBXigksrGJjq9LL/rluImYxxE/zmi/TeG1QWRmlRLJS1RQaYe1ASDDamUILBBtXkY9LFaHV11RMKtCyYRoEwOVkTCIFY5OQntDQCjSBGQKw2RLdNTk7WxYOl02vY9AlIMKTPVCN2JlA6wcANcb4kp5GxszPe7B/Bb0FaG/gTyk1fQuH+SaVwIMCj/CfZn/h4VyjBEI9b+14SDDaoxhuTwmB5edmzJATdjYaHgUuXakIhTNxBvLPb70Xds75e+9kI+FfS0kCrw+zsrFyW7E9D0jNIMCQlqP5xCJRGMEgotF8eHYWDhELnzxfzoNBsVVzhIMHQeRVEP0KCITqztHsYoXDlypW6NWFw0MHkpOsJhTxYEqIyoeWBwoFeVoFsr55wmJ+fl3CICrR7x0swdI+1znREoPCCgcHM3Pwts+dMlAVP4XDOr3VW78dgZgY+qIUjQBNWaJNNuCEzcpQEg42JkGCwQTXcmLQi0O0oKBTocrSwUHM5KktjrMOVK0DQZUnCIbOzL8GQ2akp9IUVWjBM++9tiuoKt4YZEM3YZbNBTit8feOJf1gpSWBzOFztjyJMWhuKlVVJgiGNtdE4hgSDDartx6RFYW5u7lgQcxmFQiMlWh0oliQcur8mI5xRgiECLB2aGoFCCgYGNHODt0T7Q4kXxDKAf+wAz7ksJFqzUnODjb8vXwYOGOBAcw0tDQIbnjfdlGjeKkZGJQmG8DMf/kgJhvCs0jiSMQoLCwt116Pp6dpDrohuR3F5NRMOZEZXJbWeE5Bg6PkUlPICCicYlvyN3VLOZoybpgvSTMDjaGKiJhKCyfb43UE33mumiAN3zvm1IdNNeOJkRlWW7ybBYGP+JBhsUL1/TBZVo1XBVF2mRYEPuzwHMdsmxyBpiiljcWBRuJWVFa8onFrPCEgw9Ax9qU9cGMHAmFxufue1MnMvViF5cfPbMx701747mQSkVaOL69yc/1cBjz5lQeDRe2ehhwSDjVmQYLBB9WhMuh8tLi56cQpsg4MVXLlSbfuws3tF+RudaVkpHIyPKtOxLi0tKTC6N1MpwdAb7mU/ayEEAzMg8V1MG97hlzPf+2vfnkCUjTbGxtHaUI9tYFyDIsrDg28MFAnfMwtHSjDYmAUJBhtUa2OyhsLMzEzd/Wh2tuajr3pl8ZiT3ZUrtWrSTMVKNyWmYlXrKgEJhq7i1sl8ArkXDPSMYVIatfAE6IJkypUuLdU2jqI2fm8sLvq9OAHybI2GMJ8uShIM0WY53NESDOE4RT2K7kfGqsBdERoYFKcQleL9x9NHlV8apo4DrQ10U1LV6ORsQ44gwRASlA5LlUBuBYPib6OvA8YrTAFgHG4YF6ROZ6AL0wzVBxutDLQ2qIUnkD8XJQmG8LMb/kgJhvCswhzJVKlTU1NgzAJb3F2RMOcq8zGs4XDpUs3awNiGtbU1jEiRdWNJSDB0g7LO0Uggl4KBWZD40isXpPALmmJhHAC/QSkW6JKaxqO99p3hZ1FiGNyaJib8rPgTQm6hymxHGtnGwRIMNqhKMKRHNeiCxMJr6+tuKg+69K6wWCPR2sDAN+OjSksD6zeoWSUgwWAVrwZvQSB3gkFiIfpapkhgLDMze7K2Al/y00wMwn085szwUq9qgqJPUH7iGiQYos9u5x4SDJ0ZhTki6ILULN1bmDF0TDwC1AgmkxIFAwOi5aIUj2WIXhIMISDpkNQJ5EowKLg5+vxTLIw5wIFbEwu0LNiI9zu20aQMStEniiYgWhpM1bzoI3SjhwSDDcoSDMmoMgvS+Pi4XJCSYUzcu1a0p+aiRNekzc1NiYbEVJsOIMFgh6tGbU8gN4KBVZtNoK4mNRwB8rpcAQ6qAGsTMebPhlgwV8OU3bQ0eNZpBpnQb0x5bsNNFo+iaKApyNS7CN+zW0dKMNggLcEQn2pQLMgFKT7HtHoG0+jRwkDRoLiGtOjWx5FgSB2pBgxBIBeCQWIhxEw2HMJ3dcYssFEscPOnG+1YnZ+H/ZdfiYZo6OkBvArAAeBG62r5aAkGG4AlGOJRZVAzg5sZ5Dw87GBri6k+442lXukRCO4cSTSkxzUwkgSDFawatAOBzAoG864ksRB9DQfdkLopFoJXWndplaUh+gSyhxEN8Xrb6iXBYIOsBEN0qhQLdEOihcGmr2X0K1MPEgjuHFE0MIOSqkOntjYkGFJDqYEiEMisYPB2xuWGFGEqa4d6YsFPutMrsWAumskzvFTdjGnghWnzL9p80j2J/LLTJBhszIUEQzSqQbGg4OZo7Lp9dDAYWhmUUqMvwZAaSg0UgUBmBYPEQoRZ9A+lC/w5AEy602uxYDaZ6jENyp4Ub0KzFQgtwRB9Fjv3kGDozMgccfXqVa9ys7ej1EVfy/BXqCMbCUg0pL4mJBhSR6oBQxDIpGDQu2WImWs4JFhnIUsW+mOB0Ixl2JSlIdLsZit7kgRDpMkLebAEQzhQW1tbnhuSxEI4Xlk6ihk35uZqVyRLQ+KZkWBIjFADxCCQOcEgsRB9FrMqFsydUDSwSNwtFoKgmw2Lu6mFJ8AJptgiv942CQYb/CUYOlMNuiHJstCZVxaPYOYN3zjkZU9STEPsWZJgiI1OHRMQyJRgkFiIN5O0zzMJ0uAgwKx2WUwUcqy42zyAhXj3WtpeweCU3kGQYLDBXoKhPVWJBRurrjdjGvekgYF+bG5uKeVqvGmQYIjHTb2SEciMYFAGzngTSaFAwdDfXyvKxp38rDZen+9QUHNNon++WngCwVy54XuleaQEQ5o0zVgSDK2pMgvSuXPnvNSpDHBmmXq1fBM4Eg2q0xBzJiUYYoJTt0QEMiMYVvxMkonupmSdg+lTV1YAPoez3hYWgMVFv7Abo7OVOSnalNEyQ369aRIMNrhLMDSnGizKlqXALBtroGxjBkXDzZs3VRE62gKQYIjGS0enQyATgkEZkaJPZjBuIW8uvcycdI3VjGlhoKVBLRoBcutNNWgJhmgzFe5oCYbmnGhZoDuSxEK4dZSno4LZMFgJmjENrNegFoqABEMoTDooZQI9FwyKW4g3oyZuIY/fpfyuGBoCDg4AzAK4Eo9BaXtRLQ75xTa6C0GCwQZvCYb7qV6+fBnLy8uer+XeXjYDs2yshTKNGRQNk5OTXnE3tVAEJBhCYdJBKRPoqWBQEeB4s5mnuIVWd8gg6HMsGsHGrwlmT1ILT6A38QwSDOFnKPyREgzHWa2vr2Nqasr7jzs72Q7MCj/LOrIZAYpBBt5x92hpaQkUimodCUgwdESkAywQ6IlgcAC4TMesuIXIU+ptLjvAgct01vmIW2h1k/XU3KoEHXkdeB1omfFTm8cbIHIvCYbIyEJ0kGA4gsTgZroiMX5haQnQ+2OIBZTzQxjI7utD7OzsKHNS5/mUYOjMSEekT6AngoG3MQFA+S6iTyjjmlfJryAJQ+rxDHJNir4Y2KO78QwSDPFmqX0vCYYjPiZuoSgPOBvrpYhjUhguL9NXdcgTDYpnaDvLEgxF/BBk/556IhjoiqQEOdEXh/FCoVsvXXoYB5D3dsw1accvUJb3m+rm9TNVlnHtsn9eCQYbjCUYalRN3EKWC8rYmH+NWSNA16QbNwDFM3RcERIMHRHpAAsEeiIYlvjdYOFmij4k9QGL/c7PA0xPWpRmNpeUNSnmjHYv1aoEQ8wpattNgoH1FRS3YGNt5WlMxTOEni0JhtCodGCKBLouGJgViZuiatEImHdCbr7xuVqkxmQZ3Fy6RTUkNRl9ahnYwoJ95Ge3STDY4Ft2wcB4hbNnzypuwcbiytmYwXgG1megi5LafQQkGLQoekGg64JBBX6jTzP1AYXWcyxbsAnQ779orf49IX+1eFPLgKBaXhmbTYLBBt2yC4ZLly5hdXUVo6O1cvVq5SZgirqNjY159RnUJBi0BjJBoKuCQQXa4s150QKdW1GoB0BrocRbKPYDoCUY4s1M+15lFgxbW1sYHx/3AN28WYzALBtrpExjBgv1sDYDYxrUjhGQhUELohcEuiYYtHEcb3ppXTgL4OGHa/FgRTbQ0tXqLG/We3nwi5PFw1bOXmax2Lt7CQYbbMssGExWpKIFZtlYJ2Ua8+pVYGaGBfsGQNckZU2SYCjT+s/ovXZNMMwDKFCcbtem01gXpqcBPkOL3ow1WhWgY860WTAxu3foJsFgg2tZBcOVK1cwNzcHZUWysaryP6YxOc/OzoJrRa1OQBYGLYZeEOiKYJB1Id7UBjeMy2Ktr1sZTgP4OICBeOxK28uulUGCwcbCKqNgCAY6r60xlaYNshozzwSCObdV0E0Whjyv5YJce1cEg2pyxVstZbMuGEr1WAaZpZItnHi92/WSYEifKVBGwaBAZxsrqXhjmpzbCoCWYCje6s7dHXVFMMgdPfq6YKbMM363slgXDCUmSvHCIB/2U4XKyhBtAZkKf9F6hTlagiEMpajHlE0w7O3teWlU2cr2cIu6Nsp+fDAAmhmTKBzUIJckLYJeELAuGJTwJt60mroLZYldaKQkK0O8dVPvZSdjkgRDwmlp2r1sgsFYF8r6cLOxhoo8JquULi4yn7jSrPrzLMFQ5AWf3XuzLhhkXYg++bQuDBa87kInKnUrA0EUrFBdp3tP5e92rAwSDKlMTsMgZRIMjF04c6ZmPJV1wcZqKt6YsjLcN6cSDMVb5nm4I6uCYQIA60mpRSPAZEgzLNY2DDDuq6yNKWS96s9rABQTGX0ZsPrzjejd2vSQYEgVpz9YmQTDwsICFhcXIeuCjZVU3DGNlWFiYgLrLPoUjQAAACAASURBVPNZ7ibBUO7579XdWxUMKwAYuKsWjQDfjTcArKwATDNa1ma+IyC/tnhLgIkI5+J1bdFLgiFVnCUTDMHMSEUtWW9jfWhMIGhlYF2GoSJXJOo84RIMnRnpiPQJWBMMTKVK1xq1aASCwc63b7NuTbT+RTq6nmJVwc/xpjX9FKsSDPFmon2vslgYjHVhdBSgz6GaCEQhYDImTU9P42oZqhK1hiPBEGXh6Ni0CFgTDNoUjjdFZlN4YgKQ4RUYGalVuIbMVfEWlDFXxevd2EuCIR2Ox0cpi2Bg7AKtDLIu2FhFxR+zvoME4Pbt22Wu/izBUPzlnsU7tCYY5HYeb7qN23nZ3ZEMPe4jzTCgQwEx8RaUCYiJ11uCIR1usjDQ73xqaqr0gVndWE9FPgcL/G1sAEtLS7hMk0M5mwRDOee913dtRTAosU28aTUeJP39ADdTyuyOZAjSddXPqQIo5Vb0hRX0cYveW4IhObPOI5TBwmBSqS4tAeV9z+u8FnREewI0u09N0fQ8AlZ/LmmTYCjpxPf4tq0IBlV2jjerxh1JCUSO8zObSnJLireuvMwDqzH7Hu8ml6RUMDYMUnTBoFSqNlZNecfkTtrBAdPyljb4WYKhvMu/l3duRTBsAlA5xujTamptra0BfElWqxG4cgWYY7YfBcbEWxJMQjgVr2tDLwmGVDCWTDAwQHVmZkbuSDYWTwnHZOrA1VVgdnYWV/jtUL4mwVC+Oc/CHVsRDG4W7iyH1+D411z27EiNU8daFOfOAXgtANZlUItGIL1sSRIM0ciHO7roFobJyUlsbGyUPk90uNWgozoRMF8IQ0ODuHmzlGU9JRg6LRL93QaB1AXDKAAlzIs+VaYwb9mLtbUiZ6zQimOIvra8HkOpiC0Jhpj423YrsmAIuiNpJ8TG6innmKaq5+bmJsbGSufQIMFQzmXf67tOXTDMA1jo9V3l8PxktghaWWsuOGrHCSiOIeGKSCeOQYIh4TQ07V5kwUCXkbm5OShPtI2VU94xTU2GkrolSTCUd+n38s5TFwyKX4g3nYpfaM9NcQzx1lW9VzrpVSUYEk5D6QSD3JFsrBiNycJ/4+OlzZYkwaCPQC8IpC4YFL8QbxpZGfs5MPEDUO6i98351eMYHgHw8XiMS90rnTgGCQYbi6jIFgZTrE0PNhsrp9xjOn7UXwmLuEkwlHvp9+ruUxUMil+IN427ABjTOzhYq7+g1pyA4hgSrozkcQwSDAmnoFQWht3dXZw7d04PNhuLRmOCoQvXrgFra2ugJatETYKhRJOdoVtNVTAofiHezKr+Qjhu5vsB8nsLB6zxqORxDBIM8ci371VUC4NJp6r4BRurRmMuLACLi6VMryrBoOXfCwKpCoYVwKsRpRaNgAl4np8H+AxUa07AxLlByjTeEjELLV5v9pJgiM+udc+iCgZVd7axWjSmIVDiOAYJBn0MekEgVcGgjd94U6iA53DczIYSVEo8HLDGo5IXcJNgiEe+nBaGs2fPYm9vDzs7DE61QU5jlp1ASeMYJBjKvvB7c/+pCobbAAZ6cx+5Piu/Sm8A2NyE55ap1pyA2VCCgmXiLRFT7CNeb1kY4nMrn2CgUKBg6O8H9vdtkdO4ZSdg/FRLVo9BgqHsC78395+qYFCGpHiTaCo8uxkByMDrW00qKrOoHAOPe9V4XWfPAlCmpPhTYBZbvBFkYYjHrXyCYWtrC+Pj4xgdBaj01UTABgFjdp6fn8dCeRx6JRhsLCaN2YlAaoJBm76dUDf/O/fezgBd2YhjQgmmJ+WPycZEkbKz4+C556KrlYcfBl7/euDECaBSqVlH6HnAbE+2PBCMBRrRLzfeBBWtFwXfQeybkmCIja5NxyLGMPDlbXFxEQrMsrFiNKYhYAr0TE9Pg0H2JWkSDCWZ6IzdZmqCYQIAXaTVohEwXiJpbsTRA+DGjdrGHoXBhz8MfOxj4a9rcHAQQ02KQTBL4sFB+LfNCxeAL/qimnjgTxoWCo7De1OmpPDzeexIEzATr7sEQzxu7XsVUTBcvnwZy8vLWFoCmK1ATQRsEDB+qqOjo6BVqyRNgqEkE52x20xNMChxTbyZNQV4p6eBuPsjFAgbG8D6OvD008Af/mHzaxkeHsbIyEj9xxxFcdBMIHS6o/39fVBEsJl/8//z51YznyZ6Ez0CfPVXA7zfOFYIpVbtNCsd/s5s5Ruxx5BgiI2uTcciCoaxsTFcu3ZNgVk2FozGrBPgl9+ZM/SVHQALuJWkSTCUZKIzdpsSDD2ekCQpVY1IeN/7HDz//HEfHW64BMUB/93txg0figfGP/I33x+C7ZFHKvjqr66CJXdoYQnTJBjCUGpzTLLUqhIMCfE37V5EwWAyJGWhwnPDc8fzyWx8HoZ9ANmY/6yP2ciPG/mN2TnSMB/H5VDCTEkSDHEXi/olIZCaYFgCIMNz9KmIKhiMSPi5n6vgU5+q1k9I6wHTnnNjrxfiIOydU0Ssr697P0ErxMMPO/ibf9P1xAPrPLVq9dSqMmmFRX78OAmGJ96DZ56i8slMK6JgcPy3OJuZHEx2Br7AUgTUsjGdwtbWy4nndmzsFQDuArhXD87iS3ETV83E5+rVAORH/06yq3nz9AE4ia2tFxNf0sDASYyMvBIDA5/CyMhdjyGD22zwK2GmJAmGxCtUA8QgkJpgUA2GGPQBhBEMfJavrgLvex/w/PNH5zEiYXJyMpZLUbwrTq8XrQ6MU2sUD8zEODfHAp73Z2WSYEjIX4JBgiHhEurYnR/sc+fOeS+IJrtCx04dDjj+ctvnC4TDUMM2Wi9pbK15Uh6148bP1sMO9Pdh5JyDkZF79cCsHlhvQ9138KDj/CrY3XWwvx+On5fHOtgYCNUYLkCgIeLbBgZOYWSEYuLTGBmpegIiqXWHu0zcSVtZWfF2zUrQJBhKMMkZvEUJhh5PSjvBQKHAyvfBUK68i4RWuOm2ROFAAXHDi2oGXvWqPrzrXYdevIPZmJJgSLhgJRgkGBIuoY7d00ipehSY9SC2Ng+xf8Dd/uOtHwBf/vn+OuT/8Ig0atkE34f5b74P86dJumnvosbGHsDk5EueedTGLnpH6A0HUCDUzNEnsbvrYn//3v1DBAESpMmZnQZAWnsIbM//MRBbiIrJySN+UXN3lzC1qgRD1A+Ejk+DgARDGhQTjGGS1gSLtjUKhf7+fjDpCDdP4gQnJ7i8nnTl+wazMgZjHr7+64Hv+q5aYDhFFOSSFG9uklV7VgxDPOrtexXNJYmqf2ZmxlP6UTI5HImEk1hfPy4QBn1BwAcm3235Q5HQ7Wbeg9uJiJGRB3DpUvfFA/nRFH31KkVCg8AiQAOuUWF1E2IQIMUERUVtg6jeJidfgbGxT4cWXxIM3ZxAnavEBCQYejz5QcHAjamZmSOLghEKFAtMAlG2RqsDhcMqvwT9Rkael8MsgCtlI5LC/Sar9izBkMIU3DdE0QRDlBoMRyKhD+vrx11kGMvErF78yfLjj+/A/FxRjPMnuIk+NnYKly697L382niGH/E7gfX1gBWB1gMDj98yWQdo4DWkcBsZOeLXynIjwWDjqaQxReA+AhIMPV4URjAwbsu4HpVdKDROSTPh4O0uMnCmF7uMPV4ziU4vwSCXpEQLKETnMIKBD7vlZQfr68fTu+VFJLTDwHdf5stuTF88OXkCk5P3PMtL0sZNlPX1CtbXjzJfeGMagHl15af6aiEeGKvAwLbGDE3MJz41xWwZE55fawmaXJJKMMkZvMXUBAMTIGd5DyOD7MFH4znfw5PXJ6HQfpZY64HvIqwH5bVX9QHvOqy5J6mFIyDBIMEQbqXEP6qdYKj5WzrY2joSCsN+ir2sWxKiEmn17js0VMHCQjWWcKBQWFhwsLcXEFpFUFmt4BrxEDDdjI1VMD9frQuHEhZvk2CI+mHU8WkQkGBIg2KMMfjeNo0KPo7aBtHs7Kz3MlxG16Mo+Ew85bE+r6kA/7KaTrBjlIvJ47ESDBIMttdtM8HQKBToMcM83NwIL4OV0IgHJh0wgdNDQ31YWKhldejUuHE+NxcQCoxJMADLsFVHgPRB5Y/v8zUycgKXL9/zsnGNjzPbUmmqPUswdPrA6O82CKQmGJRWNdz08LHHmN1G9/vNzU2vhoJaewImntL7kqWJmln0DvwvEK7m98rU1ZagBIMEg+2HTFAw8JkWtCgYocB33TK85zZjTXeloHAYGzuJ+flarYLGVhNafdja8uM7KBTYOa8uR0kXnxEOhOgrr4GBPi9FrARDUrjqLwJtCUgwdHGB8F2Nj3mzwTSPeWxhC9dwDRIM4SbCvItgfp6m+VqxJooGphBk+9w+4KcPZW1ohVOCQYIh3Ect/lHc+WCKs3qGAvpb+hviZRYKjUTbCYeaUKhga8uPUSi7UAihvPoHBnB1ZQUsTFTwJgtDwSc4o7cnwdCliaFVgftCbMMYxlVcxQhGMIYxCYYIc3CfYDB9abK/fBm45csxvpiw/LjacQJKqyrBYPMzwUAjFm1jpgI2CYXOtPnFEPC0wdDQCezt+RmPDEDz7dF5uPIdQeU1c3TbFKws4lbgHOQSDOVb5Vm4YwkGy7PALNO0KphM07QqLNSlA0XEAhaxiPn5eS+GQa09gZaCgd1obSBDExT9egC/UBIf6bALR4XbJBjCrpWoxzFDDesvUDSwMfUx11tZXY+i8COx8cYK1KybQGdfAWyPktr0rJc2pO6fSmvD3OXL3hdrAZsEQwEnNQe3JMFgcZK47/EtAO4AGMQg1rHuWRWCTYIh2gS0FQxmKJrz6aZEa8NpB/h5Vy5Kho0EgwRDtI9c56MpECgUTErLfvTjAAdY80sBdB6h3EdQLHCDvGlCUHrXrEg0tF0hxs9ydBS4cqVmar52zesyMjLiWRv4u0BNgqFAk5mjW0lNMND7g14gajUCQSPpNKZxBVcw0GSnSIIh2ooJJRg4JDc5GUR4w7ft8Du3rHGCxxVqLeo+XlPhtnjc2vfKc+E2pi2jWKALUr/TjwV3AfvYr5lNA36YNrgVYUy+6045Dvbd4/UogvfWN9CHw5XDWiE2tfsJBAWDqWZE4UBzs58R48qVK14qwoI0CYaCTGTObiM1waDvhqOZ52YRBQPbClZwqc2bqgRDtE8M49k2GOC8tlbLktSp0dJgKkUze6GZmE79ivp3WRhkYUhjbdOqsLi4CL6IsY1i1AvMGsLQkZ+lBENL1K3S5bWdG27J8ZtWLkrHMTUTDDyCcTT8AvCtDYxtWFtbK0LucgmGNB5iGiMqAQmGqMQ6HB9FLHAofsfOYAbT09NgylC19gRMAhZsbt5f8bNVV1qoTVzDX/ErsJb1O5caq7ECbfhFJwtDeFbhj8ybhSFoVeBdLmEJlwMG5vouiARD00XAwDZ+UfB31FYZqqC6VkWDa2vUYYp1fCvBYO4yYG1gbMP62lrec5hLMBRrBeflblITDKMA+LEta+OGEbNo0wGGLrxMl9oYr9CMDY8bx3iZUkgnWiJnz56tJWC5eRNe2sawjWJsxs+k8cUA6OFaRtHARVrz7o3TJBjiUOvUJ0+CoV4IpSHdW/AeJRhaz3hDQp9OS6P13+VjecSmk2DgkQ3Whpy7KEkwxP/kqGd8AhIM8dnVe1IscOP6dyKKBe8xhj2cxVnPSnr79u0UrqbYQziOU7vBNi6/LQkw9aop9PZFAD5QQtHg44u5SiQYYoJr2y0vgmF5eRmXaa7zMiDNeoFZzZoEQ/PpTk0smOGVO7pGwvhZmuI87T5tAR/VS5cueQHROWwSDDmctAJccmqCwXuHKwCQqLdAq/IoHDwH16uvQItBs+DmduM6qL3FuXFegqNecI6P393d9VK84wu+APjd3413J7u7NVcmxsKVLe0qle2ZeNj8XhIMifC16JwHwcDAZuMz2Skwy/hZTrTK/GMDYsbHDPqqpnqpzOSQy3feFClEEQw8bcDczOxJrJrKHbscNQmGHE1WgS41VcHA/fFcfeoSTmRNLFTwHKqxxQIvgULjWTyras8d5oOu0+Pj4wCz55lkGHHmkNZpBkwzg9IjAJ4tycJNVuWZpCUY4qy3Tn2yLBgY3Dw3N+eJBfpa0qrQLosD77XuZ1lyP1Uz79bEgn+CB8YewEtrL5Xr2zf4oYoqGIxooLXs4MBLucpg6BwVepNg6PRQ1d9tEEhVMLDEDF2ky9C4WTvoWxaYNpWbanGbqfbMZ1YJqtrHxeQVtmNiFjA7np+cJfZgwbSrZXFPSlblWYIh9mLr0DGrgoFigQqdpr0ogVnGz5IhRjdtQcvBuF4xNsfBbhdMxw+MPICXNksqGkxgVpRMGFw/AXMzLQy0NOSkXoMEQw4+/wW8xFQFQ1nCsPg98KUAPuJbB+K4IR3fH1G15zCfLbpP040aYVxVwwwYFA3D/m5okU1kyVKqSjCEWVNxjsmiYAiKhVZVJ9vda93PMg6QAvTxxEJfH3YPD7t2NyeGTuDe2r3yZVA656ec2tlhpbZovCkaGNdw44bnlpQT0SDBEG2WdXQ6BFIVDGWoxcDvAWaEohdL3JiFxqmjlX8Oc0qt2mFNx0qp2ulzQtHA7xhWhS66zzXdnVc7AWn7d7kkJcLXonPWBAMtCrQsUDTEfcixHsMt3MIOq+3agJbhMemrOl6pYL9a7fpVVgYqqG6WLO2qyeQQ15IT2Dli2tWt7FsaJBi6/snSCQGkKhjKkFqV331MnRr3e7TZqtvFLs7hnOdCeZPpQtWaEqhnSGI2qTRj1IKB0EWOITzrpeVK0iQYktBr1TdLgiENscD7NH6WZfJT5X33UiyY9VUq0cAHGh9s/f0AX/zjNvZlTMPqKh4eGMC1bIsGCYa486x+SQikKhh4IUXOlGRi1+jOy5d8bqKl1Tjmc3jOEww5ir1K6/Y7jlMPeP6iLwKepX0n5VZ00WC+V5Nhk2BIxq9576wIBloUWOiEvycwgXUw6iVeYyG3ZSx7hYnpCleGxtfVs46D/bg73SlCcgYcuJtu8c07YWowROHqp13NuKVBgiHKnOrYtAikLhiKuqFk3L+jxP5FmSQFPrenxTo7TNaC6elaVjwbLSgaihaQk04OeAkGG+suC4IhGLOQhvnU1GKYBVpUa7BBsndjejELMas3W7tqBmTRYl3kwCyWAplDul8MvmhgTMPOzk4Wd/AkGKx9aDRwGwKpC4YibigFs1FuYtOztqfd6t+vs7Pgy7HacQLMHrWxsQGwzg6f57aaSdH9sANcK9AGXfL4BRKXYLCx7notGNIWC2RUptSqmRQLZqHSiZbbeEUVDSxet4z0MmGQWyCmYXhkxItpyFidBgkGGw9ijdmJQOqCoWhxDPTk4CP3gI8kzIMv9jaa+X5lVjduaqgdJ3DmzBnPUwKM8RhKzxWsKWdTDHTQ3zEswndt8vgFCQZbH8peCwZWQ2TsQhqWBcNoH/s445cJLLKfKu/XJOmxtT4Sj1tk0WDgR02p2glqQDRksLibBEOn+dPfbRBIXTDwIov0/WAeR0ldesNMnslEePv27axtaIS5fGvH1Cs8v+Y1wCc+Ye08xwZm5iQWdpsEsNadU1o7SzrxCxIMtiaol4LBVHC2EZg1ghHcwA1vgzt9o6yt2Yg2ru2ibNGups3RFA1F24gKlq63ETeSXdEgwZDaB0MDRSBgRTAU5fvBGDuZhpxBzgOWzbqKY2i+crsSv9B4alaDpmg4OACWAHAx5LWlE78gwWBr/nslGEwlRFuBWawIvYrV3H9+Ws178romtlZUi3GLFlBiKlGOjgJb9By20CgaaNI+OMClS5ewQp/Y3jcJht7PQRmvwIpgKMJjKVgUdwc74GaZ7aZ6DM0JG48J6/ELjadfXwempmr/Nc/55Gkl2Uhl9SqGIRWMDYP0QjDU0455Lu52ArOu4ipmMFPI+ibBwDYba8LamDSX8oFQhGYjfqEZl0A2DAoGCoceNwmGHk9ASU9vRTDQ5ft2joHS0EkvecYtLGEJzBDYjbaHPZzFWc8dielVMxZn1Q0E951jb2/Py/SIV72q5o6UZv2FMHfE1NysLs14hmQ1DMKcLf1jglb75KNLMCRneP8I3RYM/FBRhTMoyGZgVv2BlvMvhMYZy1L61KjrsW+gD4c7h7VvuLw3W/ELzbj42TAykm5VgiHvazef129FMBBFnvcxTEKZUYx6yT662Yzbb0Y2Mrp5603P1RN3pMYrMfEMeUwBlp47EqlIMNj4RHRbMBiTXTcCs4pY8ZnpU7v7tZDyqitKELSp8Jx2Jc9WuP1sGBkIgpZgSPkjoeFCEbAmGKYBWMqWH+rG4h5kLM02YgDDXFPdij8xgXW6xJS80brADVGsrQGTPTKl0z12nG8JflrzPG3OpftyI8Fg4/PYTcFw+fJlLC8vo1uBWUWLY8hd3ELLl18AmXDHj/mJMk7Dw8MAXYa60QJB0D2OZ5Bg6MZ86xyNBKwJhn7fgyNvGSn5LnjLcgrVdsswmI2w7NmS6tmRTp8Gnnuut59ek2qV2V4Y1Z+Hll52JHO3Egw25r1bgoE7EFN+UE63ArPMDkgRkvTkNm6hYdE6jgOXWYXyXJ3S+AHMzgLdLFyUjXgGCQYbD2KN2YmANcHAE+ftcWQ2j7j5RvfbXrVJTGIDG1haWgI3BMvazGYouv2d0Ax4IFlGbvztTBHU9BaQBEN6LI9G6oZgYLwCzXX83c3ALO6ADDlDOHAPvKLDebLOBec6z3ELrdbsyYGTuLtzN5+TcoYF1mjy7UJhnkaAgXiG3d5UgpZgsPEg1pidCFgVDHnbjDUF2mwlDek0Gebv9U25khdxq7sjsZAd4wh63UwVaJrN+PKTdfNZ+gWlJBhsrMFuCAa6UKyurqIXgVlFcEsyCXlszH9Px8xjoZleuCM1TpJvch4bG8Mmi8Z1t0kwdJe3zlYjYFUw8AR52VRi8kw+hroRBxhm8TGG4jk85z2L+EwqW7t69SpYUwqPPAJ8/OPZuX3OxbVrQNZzB9txn5BgsLESbQuGYArVm7gJBiJ3s61jHVOY8s7KL4S8NXrIU3wXtuWtcpLJE720BPTKBB8wOa+trWGyuwF2EgyF/TBm+sasC4Y8BD8HA53pimS7QFuYFbGABSxi0RMLPdjACHOJVo+pWxdYJ6f3aa+P7pUurOf8twfmDs6qlSHdYGdz/xIMNla9bcFgsiLZTKHaiQsfqgc4yGU9EzufpU7Euvf3ylAF1ZvV7p0wyZmCeaJ74Y4UvHbGTszNYWhoCDs7O93Mgy7BkGQNqW9cAtYFAy8s61YGEz7Vy+/Txgmk6y9jKWhl4LOImdzK0uqxma95Ta32QtaaCYDOappVO9YFzoIEg421aFMwmGrOvQ7MYjGbZSxn3jLXOL8mDqgeKGxjAWRhzKw+zBrZmDzRExNAFtII+jm3Z2dnwRzgXWoSDF0CrdMcI9AVwZBlK0Mwkcxt3M6EdcHMkLEyTE9Pgy46ZWnj4+OgF0XXKzuHBWzSrGY1FZi9HVEJhrBrJMpxtgRDsEBbrwOzdrGLcziXK7ckL9C5UsF+NSe771EWXbNjs761x2s2D7esmJ4DJucu7uxJMCRd6+ofh0BXBEOWrQzGujCNaTDYOEvNFEr1+N286Vk+i97q7tZMpcrYhW5Xdg4L2MQyZG1jzp51QRaGsGsj6nG2BIMJdM5KYJYp4paX9HnmyyHqfOb2+KynKfEfbk7/w3D3bmXny4FxFMvL3fQflmDI7Ycs1xfeNcGQRStD0LrQi1jAMCvHJBgpi5Whbl2YnwcWmOg2o81YGbKWMcnuS44sDDaWow3BQOsCA4H6nX7surtdD3Ruxsmkf8tD8HP6NUxsrJz0xqy7XGU5ANpYF7L25RAIgO5SlhIJhvSWvkYKT6BrgoHeG0w2kaU98ixbF8wUlsnKkBvrgpmcrFkZ7GdzkWAI/2wNf6QNwWCsC1kznebFymBXeIdfG10/Motbe4TgK7hK/8OoZsm6YCaIu1uLXctSIsHQ9Q+GTtiNtKpBylnK+Hws10IPMg1GWX3GylD0jEn1zEhZ20BqNVnGypCVHdP06y403rkEQ5QPbthj0xYMxrrA82fNdGqsDFn2fgl+OYSdw0Idl8VYhvr23jSQxYC+7loZJBgK9YHLzc10zcJgiKwBoHDodTPJL7Li3tuOh1csFUNeVsIepHzuylSZZC4YHAT2eldlO/LNMq7k1i30vPpz+lWdm6GQYIi8QEJ0SFswZNW6YFCYFKtZ9X6hJ+RiiHkr7CFZszIccx7uQWXnsBPdPSuDBEPYOdFxaRLoumDgZuxOBtLXm83YFayAO/hZb2ZjbmBgwAuA5u+itGAyF7BoZp4K1fnfEejld6yXzQUAf9ttEgw2+KYpGLJsXTDs6kVmAHS9Rm6HCfQ+S3192D88tDHV+RkzS1aGrFsXzKzu78MZGoJ7cGA7S4kEQ34+SUW60q4LBsLrdWIZs1/Basrcvc9LG8MYruEaupzy2TqeqakpsPYCspJaO8od0xpy9mytgBsLufWidc/fWoLBxvymKRiybl0gP89k6gzhwD3wBEOWCtmX3rpgFngvd0CCH7K8WBfMNfsZkyxnKZFgsPEg1pidCPREMPCierl/Yb4TshYP2GmyTCpzHtfFlM+dLivR3+tF2rKeRrXdXfq1e9CLdJF206g23rUEQ6LV3qJzWoJhf3/fy4zE31mLXWi8dWNlyEr8j7m+M7IuHE1VFkrZm8xI0xmNXWhc2GYHyW4udAkGGw9ijdmJQM8EQy9j3ui9wX2LNaxhMhMRFZ2m6ejvpmBqEQKg+V5z7tw50IsCS0sAN2fy2Fjgc24OmACw3sUboHGMvnXdC/mQYLAxvWkJBlZ3nJmZwShGsQVKyWw3kzGp1yZnQ4mf3alsI+vu1fViByR4h/6EVPr7UeWXRF78cC9dAlZXsbS0hMt2vtQkGLr7SdDZagR6Jhh48l58T5jMk4MYBFOW5q3Rmj+CumJVmwAAIABJREFUEdzCLczPz4PBwnltfLfxKlgPDwMsmJnXxgQZZ87Urr6bm3IzQJdrDUow2FijaQkGU8QkL4FZFDXjGMdAXx92Dg97nnO7e659NlaRhTFH/IhDC0N3HDIYmJWVqs4dL9o/gP61U1NepVUGHFpoEgwWoGrIjgR6Khh4dd12YeUe9jKAWcziCphaJn/NfM/yyvOaNclshoKuSB/4AEC3njy3yUlgYwNdc0tiUXIKhu42CQYbvNMQDMFg59u4DWYiykOr54zucQB06VOpNiyWeiG3XjkP+9/UldFRVJm/Om+N1pCDA1u+wxIMeVsPxbjenguGbhfKNdmRNrEJBhHntVHszGHOy5bEeAZuZuSl7e7ugpuhdElC3jaPWkGmpWRmpjtuSTTGcOkedH3GJRhsIE9DMFy5cgVzc3PIQ57oIMNgAHQvc273RoDbWE0pj7kEoNuuosEKlDs7+dxN8oOfLWUokWBIeZlruFAEei4YeJXdimcIbiK5cEMByvJBjL/YwAZGRkY80ZCHdixuIS9xbGHA0qXq3LlaKXMrRmj/IriIGQfYGw8uCYYwayHqMWkIBgYDUYnnMTDL7H4MOQ52XLcnthEWB9qIOnFlOL4Xbkkm0Hl2FmCAWB6b/4VgyS1JgiGPayL/15wJwUCMs4B1ByET05aXmMBOyysYz2BpI6PTJUT+ez2Fat7jFprduW+FtpoCrPtxC8E7lWCIvOJDdEgqGCgUKBjylic6iIaBWTdww8tBQUtDN1swc2c3z5ubc3Ezqlsuo74rUt/gIA750p2XQOdmk+lX9bTgNyzBkJsPT6EuNDOCgVRtW6RN/MI85sGsfkVowVSrKysrYBr2rDbjNeHFLTz7LJAjN6pQTG3HMXSnmnO7W5VgCLUQIh6UVDCYMul5yxMdxMQMFCPOiFebodteML3/XEVcMN0+vBvbebynYJqqvLoiBefGXk0GCYZufwZ0PhLIlGDoB7xcgLb2MooSv9C4dIPxDJubm56LUtZaPcjZU4ZrAF+ui9ZMelUbNY+y4WMtwWBjzSYVDMyxfO3atVy6IwV5rmMdU35i025uassdqcOqHvW/mW0sfjMmzTz8hqbPZZ5zbAcZ2XNLkmCwuRY1disCmRIMvEgGQTNzUtqvvEWLX2icUJNshEHQWRMNxmPCu+aifBc0+0TZimMIxgD29lkmwWCDf1LBwIw2bHnKjtSKoyk00814BhVrC7Gqbcf8+dt5lYkJVJmWtCjN91NletUUM5NIMBRlfeTrPjInGGyJhqLFLzRbZlkUDccyIhUpyLnV5zztOAaKBcYAUvH2vkkw2JiDJIJha2vLSzk2jGHQP7EIja5JN9zuxDNkR4xnfOZsJkD3nYVPDA7iXt7jFhqn0fdTTdlfWIIh4x+Xgl5eJgUDWdPCwEdUWsnEGbGw6BWLK078QrM1yVSx13DNc0uipYEWh1610okFgh4bA65dS6fASLbEAu9OgsHGhymJYDDxC3kuLNPI1ItnqIzgoGo/nkHxCyFXtK0yq0FfyyLELTTiZGXVxUVMT0/XqpSm0yQY0uGoUaIRyKxgSFs0GDfVvBRBjTaNR0czcxJFAxOO9FI0MH3q2bNna7UWymBZMFPgfz8kLmMeLHQadzGk30+CIX2mQBLBUJT4hUauwXiGFQC2cjkofiHcij45ehJ3t+6GOzjsUcEdkaL6qrLo3Ph42rnPJRjCrjEdlyaBTAuGNEUDaz1c86wW+S7YFmbyey0aKBLoJUELA5g+lc/MHlo6wjBL7RgT+JwksUhvay20QyHBkNpCCQyURDAUKX6hka3J5sD/bssj5mxfH/YOD21Ma/HGTDOOISAWKtPTqKa3+5497ibG6PbttEz+EgzZm+UyXFHmBUNaoqEWFViMuMAwCzNYo6GblgaKBNZa2NvbK59Y4MT4G0qIm1gke25IweUmwRDmwxf1mLiCoYjxC43s6oFZfX3YPDxMNRuG6i9EXKlpqbbAQ+7k9DTuFlksELHvp5piPQYJhohLV4enQiAXgoF3mjR7khEMRajwHHbmg5aGbmRPOhazUDbLgpmUJJmSsi0WeIcSDGE/fFGOiysYTGGTIsUvNONWFw2VCjar1dREQzDtf5T5Ku2xacQx0HzKjEh7wMnRUdzlDkvRm++nOj8/D8YcpdAkGFKAqCEiE8iNYDCigcXd6F4UpfGJxEQzRanwHOXeuyUaGM81Nzd3FLNA15yyuCE1TohvgUYUCz7D4eYykw2p1RKTYIjy4Qt7bFzBYAKei57JgRwnnUlsuBsYcBzcdN1UsmGYTBhh56n0xyUVDAFfy5PDwzWxUIYvCVpQZmYwMTGB9XRSxkowlP7D2BMAuRIMhlDUGDizkTSBCTCWrmyNooHpzVex6rlQLi0tpVoR+lhRtjIFOLdaSKxgfesWELb4VDaKsoX5WEgwhKEU9Zi4gsEEPJcmMMsZ89KtppVCj4HUq1Enq8THJwp8DoiFB4aH8VJZxALXi++nOjo6CroRptAkGFKAqCEiE8ilYOBdcnOI+x1hWllSqnZiYSz7PC6ttNC0KtAzwmtFTXTRCWzj36OkVqVVwccX9TQ9OF6CwQb0uILh3LlzXmaBHexgJDVHHRt3mM6Yx7I5sGI8gKEEQ5tMGAmGKFXXh0Yewgs7L0S/ZwaLTAEsE/LA4CBeKlqthU5EmCrwzBnvKNeNYnduObAEQyfm+rsNArkVDITBDSJaGzo1CYYjQsHEI/RooFtl3DYzM3OUWnplBbhkK/dh3CvsUT+/Vo/3QsO0ja3aDIDUMnN35V4lGGxgjisYTIak0gVm+ZYGuidtum5sqXTGcbCfzgucjWWRzTGjvu8GArNKZ1kIzmC6mZIkGLL56Sj6VeVWMDCImY8ubhLxvaxdeTK/jiSWsOS55pS9XcVVzIBvq8Dk5KRnbYhS4I0ZkCgWPOvqww8Dq6scqOxYj+6/Uy0GWueJP3/ecRIMNlZ5HMHADyELnQxiECx0VqZ2LDArQSC0yYRRJnaJ7/VmBLMOvW9oWdgHTo2O4mX675chZqEZZN/szGqqdCVM2CQYEgJU91gEcisYgndLqzQtDa0+hWWqwRB2FTCWYxrTeA7PeWKBGd/CPMeOBTf399fcM0foVKxWJ9BOMFAkUCxQNOSvSTDYmLM4gsGkVC1jJgfOwbHArEoFa9VqpGwY3Phmsh61iATCplYNBGadmJ7GvaKnTu2E0Tc7p+QLLMHQibf+boNAIQSDAUPbAR1sGq0NEgzNlw43JhnXcM0raQdcvnzZC4hu1liMjVaFepKHiQmA3wFl3TBq92lsJhjya1UI3qkEg42ncBzBYFKqUvXTZFjWFgzMYiwQCyaGaSZ1XphjdUyAAL8fOlnpl4+OcWZn4ZogtzKDTDe1qgRDmddS7+69UIKBGJtZGyQY2i+wBSxgEYveQSzyxk0Q/jaNm5ksxkbRIBekEB/WRsGQb6uCBEOIKU90SBzBUKaUqp3gBh9gDKPiO207H1WOl5/MZJ3uvst/75RaNRiYpcC2o8mRYOjyQtXpLBAonGAwjILWBgmGzitnF7uei9KzeNY7mBuY09PTWFxcPMqCNDpasyowbahaawJGMHC381YuYxVa3ZssDDbWvQRDcqr0sbxUuYSD6kGotKuqwRCTeSvBQBMq4xW2gBP9D+PelWVlwQgippVlbg6zs7NHX6gxp4AVNB3HeSp+d/UUgVgECisYSMNYG/jdQKebMqQrj7UK/E50C+Zm3TJoUqa30UDNqsCmlKnh0TK2b4pfnoVrEgw2plSCIR2q3PVggbdb7i3PwsDAtla5GCQYYjJvJhgCJtS+/n4cKrDtfrjp1mKQYIi5fNUtEYFCCwZDht8dfO29jdsY6GirTsQz9523sOVlUDqWeIVJHWhdlmWh8/zye2FxsRYMXrwmwWBjTuMIBgYcLS8vK/Vbw4Rw12MSk/XArFYuShIMMVdyUDA0BGZVJiZQVWBbc7ASDDEXnLpliEApBIPhzRoEdLuRaLh/BXJzbg5zoGCotYcBjAPYODqYdRZYt0HCofkGUnGFgrlfCQYbD+84gqFMVZ7jMOfDfqGy4LkoNQtsk2CIQxXAaM3tyMsJ7ad76+s/jcOr71Vu7XZIJRhiLjh1yxCBUgkGcqdYYC2GWcxKOACeJYEBz0eJVigUWH6YUSC0zTDFO79dV48LB7ooKUNSzZJwTCicBvB5AG5k6GOe2qVIMKSGMjCQBIMNqrWHG12Ubri1D2MwsE2CISbzYQBnjwKz+kZHcajAts4wJRg6M9IRWSdQMsEw6Eeh1qaFGfnmMY8hbwuqXK2zUGjk0SAcKBYuXwZmZ8spHJoKhXf6byXM71jLOlWwJsFgY0IlGGxQPRozmEWJeyAUC6z2WcsmrRaHwIn+V+HewnfXvgTUOhOQYOjMSEdknUDJBAOLzrDxhe7I1YbCgRaHES+9RrHbBjbAhCLHU7dP+9+iYYRTE+HAmjTT00DyApbZh7+xATCouV6HiBYFIxRMLsfCbl9KMNhYoRIMNqgeH7Ox6Iz9Mxb3DCdHR3FXVoVoE8zsIWfOeJlEbt++Ha3v/Ucr6DkpQfWPQ6CEgsHUg77f1YaCgeJhAhOFsjoYkUChwJjAoxZFKDQuL/qxmvxT/t8Y22DEQ5GqPxuRQKFgskahmVAwjCQY4jyMrPa58OQ8XNdxcPGJ9+CZp6h8MtMkGLo3FXwIXu67jFuHTHisFpXAieFh3NtlnWy1SATI7Nw5DA8PYzc5PwmGSPB1cEoESiYYaIduzLNH4cAqPrQ6HNSxUjyMYcwLks6j5YFBzKtY9awJxzIegT6oTB1CDmEsCp1WGvmRHYPgAt/BRjzQZSmPQdJNRQJZPArgG3yGrapDSTB0WjVd/7sEQ9eRZ/qEfKjfKGagUercK5WHUa3WMmBURkdRLWYKuNS5HRtQLkl2+Wr0bhAomWDoVKWSL73m50g8MMaBmfooIGh9yGKjKLiFW55AuF8kMHaDIoE/aYiEVgS48UTx1SAeaG2g5YEuS8PD2Yx52NsDbt2quRodsyTwXl8P4O9EEFkSDJn7jEgwZG5KenpBzHxRKzgzjL6+PRweHj3we3phGTp5pXIa1arxt+TDfRxg9U4JhuizJMEQnZl6ZI2ABEPLGeFLr0kfd9x6zc0p/o9CgiJiGMNdzbhEccDNMVoRmAaVv4+7GvGmKBJoRaBI6EVsBtkZ8dDwXUyLA0UEf3ohIigObtwAaBnmc5y/665GZkE8AuBtMUWWqS2etY974utRDENihE0GiOOSNDk5iY2NDaxhzdvNUItG4CgQ2uwiXcWDD87jxRc/Hm2gAh5dsygEU+XxJvkwn6kFq9UDuAp487ZuSYLBFlmN2z0CEgyhWJudc74EN0+XyXStRkgYMWGG7kd/aLcmvvgHLeX8/xQEbK3FAf/6KgDn/doJfGE1sRqhbtDyQUZ87QD4QPNzUUTwxwROU0wE07aGtUzwxZ9iwDT+fyMIjEBoegVBfnz/SiKyJBgsL6jowxfNwrCwsIDFxUUvzRtfftWiEbhfMJj+V1GpLKBaLV+MQ6XSj2qVWY9MTu0gU99sykI8C1pv0VYbv723gPFxjI6OYiu5hUYxDJEnQB1SIFAywUB3Ir68Jm0UDvTd54u8+Ylm0aaooMgICoLwV8VaCed8UcAXW/7YdDUKf2XhjjTMyJAsKSSeC9fVHGUEBa0F/InUXgPgz1nkd8avLR7povJwsCwMNmYpjoVBgiHZTLQWDGbcJlkdkp0yw735xchdEv50CMySYIg3j/RznZrCxMQE1vnvZE2CIRk/9Y5HoGSCwVSpjAerfS++tJoXYPNv0+NPAfxOyJNyp/svAjjh/3xGYLc7j+Ig5G0fE2DsQ1FBbvf8n98F8HyIwZi96It9djyc33/GWsCdf/671XdiiOFDHeKEOiqHB0kw2Jg0CQYbVNuPeSQYZv2sDa2Orz3UHWcdrhsoe9/9S071jCdODOPePRPYFuaBKAtDogmgVYYWwfl5UOwnbBIMCQGqeywCJRMMZOTGApV+J74QM8Vp8IU2/bMUd0TDj5aVLFlXuDHJhCKFbBIMNqZVgsEG1fZj0r9z3PugRtlF4gN7HSdOrOPevfyJh76+YRwexk2RJ8GQaJVKMCTCp86ZIFBCwXAzYy+YmVgHuojUCEgwpIYyzYGKFsNAt4YpujhgwkuLphaNQDzBEDwHxUMtK8aJE1u4dy97MQ99fYM4PKRJlabVpHm02X8DWFurpbxTi0aAFbGXl2VhiEZNR2eLQAkFA6s9ZykgOFsLQleTlEBhU6oSjCwMSZdHs/5xLAwMnBxnECVGvWwIatEIMJPEOS8QjOZJ7iKl0TgPNH3u4YEHdvHSS9fSGDTUGCdPfjHu3uX9GL/VtL/k/EwOm5tHmSlCXZkO8ggwm8e1a9jc3MSYyewRH41ckuKzU8/4BEooGJb8JBDxoamnCLQmwAQjTO9eyCbBYGNa4wiG/f19nDnD6Hp6WWbFz9IGHXtjOjDBRjb5BbNj8F72vLoPp04BDzwA3Lu3j+efb556j0e/6lXDOHFiAIeHwMsvA3fvjqBaNTEHxp81bXHQjLnPyrXJyt5c93zks2e97Bw7OzsYYcaOZE2CIRk/9Y5HoISCoVOMWzyQ6iUCNQKFTanKm5NgsLHM4wgGXofj1F7ibuN2VwvB2GDQizGH+oZw65CuREzTlvglrhe30KVz0v3qDPr6+3F4X8GaLl1C3k/jf1bddASXBEPe10M+r7+EgiFKjFs+J1VX3UsChc2QJMFga1nFFQx0bbhGNwdsehUk1aIRILNroNuQ/FTbk6sFZp0cHcXd5DUEok1SEY5m3u+zZzE4OIi9yDnAmwKQYCjCusjfPZRQMHCSZFXN31LNwxUXOuBZgsHWEowrGEy15xWs4JJX0l0tCoHOtRiijFbkY/0qzxMTQPIaAkUG1fze0i3a5j2IHcd5qnwgdcc9JlBSwaANpR6vu4KevtABzxIMtlZtXMGg4m3JZuQKrmAOcwDkp9qepFKqJlppV64Ac3OYnZ3FFf47eZNgSM5QI0QnUFLBMA8gce2U6LTVo+AECh2/IMFga/XGFQxXr17FzMyMUqvGnJjkqVVjnjh33fyUqisrwCVZsiJPX7opVWVhiDwB6pASgZIKBsUxpLR+NMwxAkxaw/jAwjYFPduY2riCgf7QZ8+e9QKeGfisFo3AHvZwFmf96pni15qe/2C7eRMYylKVzGjz3bOjz50DdnfTSqkqwdCziSz9iUsqGDjvimMo/epPFQDTrzMNeqGbBION6Y0rGHgtQ0NDuHXrFnawgxFl+ok8PUPOEG65ypTUGlztwXZqcBAvpxOwG3mOct2BWaVM+uN0MiRJMOR6QeT64kssGBTHkOuVm7mLp2sq3aEL3SQYbExvEsGgwOdkM8Jg8VWsAlCBnuYk/Qfb9DRwlcHPapEIMEh8agqjo6NgscWUmmIYUgKpYSIRKLFgUJxbpJWigzsQoHWBm3GFbhIMNqY3iWBgEOXc3BymMY2r0Atd1PkhsxnMAJgAsB61ewmOZ8zCKrC0BNAXXy0agfTjF3h+CYZos6Cj0yFQYsHAIplyW01nGZV9FBZzpSt04ZsEg40pTiIYdnd3ce7cOQxhCDdx08blFXpMxTF0ml4+2PaAnR0geYXiTicr3t/Tj1+QYCjeKsnLHZVYMHCK1gAwAYSaCCQhUPh0qgaOBEOSZdKqbxLBwDEHBgZwcHDgCQYKB7VoBBTH0IpXbSdEFZ6jraf60XbiFyQYYk6HuiUmUHLBMA3Iip94EWkAfxOu+CAkGGzMcVLBoDiGZLOiOIZW/FSwLdHKshO/IMGQaFLUOQGBkgsGkqNbEt2T1EQgDoFSZEeShSHO0gjbJ6lgUD2GsKSbH3cUx8BCKsyGoVYjoPoLiVYCa1asrmJpaQmX043/UAxDoolR55gEJBiwAkC1aGKuH3UD4wCXy8JBFgYbM51UMOzv7+OMn7pRbknRZ2gf+zgD1hpgYxyI3LpqBWV8Jrdv0+8tOtgy96A70tmzwP4+bt686aU/TrFJMKQIU0OFJiDBAG0qhV4tOrAJgdK4I/HeJRhsfAaSCgZvL3hyEhsbG1jCEi57KlYtCgG5JTXSqqVTdSYm4NK1Ri0aAaagnZnB8PAwmJgg5SbBkDJQDReKgASDNpVCLRQd1IyA7+JbHjgSDDbmOg3BYNySWLyNRdzUohFYxzqmMOVbF5RtqlaFchdYWQHoWqMWjcDkJEABn747krdz4zjOU9EuSEeLQGICEgweQgU/J15JpRygVNYF73sKQD6/py48OQ/XdRxcfOI9eOYp3khmWhqCgTejbEnJpnTAGcCBewB4gmsk2WC57q3sSImmL5Ad6fbt297nMuUmwZAyUA0XioAEQx2TXFdDrRgd5BOglZ4bkqVqEgw2pjstwXDp0iWsrq5iHvNYAHP9qkUhQFeuZS8gqexVPVXdOcq6ue9Y3x1pYmIC63bcuSQYEk2QOsckIMFQBycrQ8w1VNJu4wC2ynbvEgw2ZjwtwcCXk6mpKRVxizlJu9jFOc8Vp+xVPX3T6doag2Ni0ixxN79Y28rKCijiLTQJBgtQNWRHAhIMxxDJytBxxegAXyhQMJSuSTDYmPK0BAOvjdlYbt26hRWsgIG8atEIsPDdLdwCSps+r2Y6rQwOorpH1yS1SAS2toDxcfT392Nvb8+GOxIvR4Ih0qTo4JQISDAcAykrQ0rrquDDlNK64H1PKYbBwtJOUzAo+DnZBB3VZGAazDIGP/sPNwU7x1tI4+PA1hbm5+exsGDNLVCCId7sqFcyAhIM9/FTIbdkS6rovemGVErrggSDraWdpmDgNZrg501sYszLG60WhcCQM4RbLq0Ma37xsii983xs7eHm9PfDpXUh/WDdPMPpfO1Mn3runG3rgiwMnWdCR9ghIMFwH1e6bPJ7Qk0EmhHwsw2WE44sDDbmPW3BwJ3NxcVFTyxQNKhFI3AFVzCHOaB0RXp868L8PGBvdzzaZOTpaL+ys2XrggRDntZEsa5VgqHpfPI7VhtzxVrqadyNnzwkjaHyOYYEg415S1swsPIzYxkODg48wSArQ7RZY+VnWhlqKVbL8mVQsy5U+vtrsQuyLkRbNGTGys50ZEu/snPjtcglKdrs6Oh0CEgwNOVYVvfVdBZVMUdh/B+tC/vFvL1wdyXBEI5TtKPSFgw8u6wM0eag8WimpV3EYomsDDStbwCyLsRbOL51YXp6GowjstwkGCwD1vBNCUgwtFwY8/zW1bIRAZ8Aay4wgUipmwSDjem3IRhkZUg2U+WyMuz6uyEAbt+WdSHq0umudYFXJ8EQdY50fBoEJBjaUlSa1TQWWf7HKHWgc3D6JBhsLGYbgiFoZRjBCHa86sVqUQgcWRlY9bnI/PzALFkXoiyPo2P9zEizs7O4coV+q9abBIN1xDpBEwISDG2XBeMYFDOoT45fx0ggJBhsrAFbgoFWhpGREa8uwxKWwErGauEJ0Mow4oz4GZOWgELyqwVmeXUXmOVHsQvhFwiPZCXnqaluZEY6tnPjOM5T0S5UR4tAYgISDB0RFvV7ouON6wCPAN+xlsWiRkCCwcZKsCUYeK1bW1sYHx/HAAZwEze932rhCWxhC+NeHmVyo5WBAW5FaQzI4m7IPqCqztEndX+/Fui8vw+LVZ2bXZcsDNFnSz2SE5BgCMWQ3xO0SquVi0Ct6KlanYAEg43FYFMw8HonJyexsbGBSUxiTTmjI08huW0wIBhFy7nNSuCrwOioV2xMLSKBy5eB5WWMjo56wryLTYKhi7B1qjoBCYZQi2EQAOPCtDkXClchDmJWJIpEZlZU8wlIMNhYCrYFw97enueapDSr8WZvD3uea1Kx0qwGArNu3gSGimQ5iTfPkXr5RdrYZ2dnx/t8dbFJMHQRtk4lwRB9DRRtcyk6gXL1KHWBtlZTLcFg40NgWzDwmk2a1SEMeQHQck2KNpNHxdz4Yk2Tc953jxToHG0FNBzd/UDn4AVIMCSaPHWOSUAWhkjgFM8QCVduD1bcQoupk2Cwsaa7IRh43dwFvXHjBi7hElawYuNWCj0ms03dwA0AdOXJM7/aA84ZHISrQOfoa5ZVsBcXMTg4iN3dXQx0P1BcgiH6rKlHcgISDJEZKp4hMrJcdVDcQpvpkmCwsZa7JRj4cjM2Nua5JlEwUDiohSewi12MOWO+axIFQx75BR5wOztUkeEB6MharAetC0yguLnpfZ560CQYegBdp4QEQ+RF0M/UIwqCjswtDx0YpzIK4Lk8XGwvrlGCwQb1bgkGXjur0M7MzGDAGcCmuwnumquFJ3AVVzGDGd8liTm388QvUK5+aQlg0K5aeAKBrEjz8/Oem1+PmgRDj8CX/LQSDLEWgIKgY2HLdCeKBW4WKci5zTRJMNhYw90UDLz+S5cuYXV11RMLm9hUPEPESaVlZpXZhTyxQNGQl3gGP25hYqJWP0AtGgE/bqEHWZEar1OCIdrM6eh0CEgwxOY47Fsa8vJdEftGS9CR6cgZyyix0GGyJRhsfBq6LRhY0I2uFIpniDebLOg2hrGcxTMobiHebPu9/BSqPYxbCF6+BEOiyVTnmAQkGGKCq3XL2wZTopstaGeKBVoWGMuoJsHQgzXQbcHAW1Q8Q7KJzlc8g+IWEs22X82ZY/QghWqzS5dgSDSh6hyTgARDTHBH3fKeMCMxgBwPQLHA+DW6I6mFICALQwhIkQ/phWDgRZp4Bv6brkncNVcLT+AonqFGsLbzkLXGhxsfcvuA4haiT87uLpzxcbj7+1haWsLlbMR9SDBEn0n1SE5AgiE5wwJk2UsFQg4HYRVnufJGmDgJhgiwQh/aK8HACzTxDAqCDj1dxw408QyOMwDXzVoQdEAsTE9TIca7ybL2YspZxi3s72N6etoT2BlpEgwZmYiSXYYEQ2oTLkvpp+rtAAAgAElEQVRDaiitDyTLQkzEEgwxwbXt1kvBINGQfEaPgqAZ0JYV0cCH3NmaZUFiIfokMyPSuXPA3l7WxALvRYIh+oyqR3ICEgzJGQZGoEV6LUdJM1K9+ZwMJrGQYKIkGBLAa9m114LhmGjAAG7ipjInRZzo46LhZo+/BAIPueHhWu2A7hcXi0gwQ4dTLNCysLuL4eFhbG1t9aI4WzsgEgwZWi4luhQJhtQnW4HQqSNNbUCmIZ9UgHN8nhIM8dm17pkFwRDMnKR0q9Fn+XjmpF5+CUgsRJ+9QI/siwVZGBJNsDonICDBkABe6669/L6wckMFGDTgzluAu+nRLUgw2ACfBcHA+5JoSDa7vRcNFAssKrcODA56O+SyLESc06kpr0ZFRtKntrp4WRgiTqsOT4WABEMqGJsNkiV3Vms3mZOBVZQtpYmSYEgJ5LFhsiIYjGgYGRnBrVu3VNgtxmRTNNBCcwu3upx3+8iy4PT3w6Ub0kieqlDHgJ1ml4Blob+/33ND4ucgo02CIaMTU/DLkmCwOsH9zF3ou8FYPZEGb0lgGQBrFqmlQECCIQWI9w2RJcHAi9vb28Pk5KRX2I0vv2tYw5BX2VAtDIHjloZu7BzR15Ip33bhDA7CZd2A7L7shkHY3WPyJRbIRoKhuytEZ6sRkGDoykrgC+tSV86kkxgCAeu8oKRFQIIhLZLBcbImGHhtQfekAQx4dRooHtTCEeieaAj4WirAOdzkBI/a2wPohuQHOK+vr2NoKPPiWIIh+kyrR3ICEgzJGYYcgd+1zKCU+WdRyPvJ8mH8DmWaW1VvTnmWJBhSBuoNl0XBINGQzkwfZU/ieCv+gymdsWtFZBizsA+Mjnq+94pZiMA2UGcho9mQWt2MBEOEadahqRGQYEgNZZiB6KLEZ3wWC4KGuf48HEMXsFkAz+XhYvN2jRIMNmYsq4LB3GuwuNuKu4JJL9WYWlgCdkQDH3QUC1CdhbATETwuv2KBdyHBEGfO1ScpAQmGpARj9V8AMB+rpzq1IkAXpDk/ZkSULBGQYLABNuuCgfdsRAP/vYAFzOsBFmkpXMVVzJgXfM/8SWtD3LbozYLX5ueBBf/fcYcrW7/lZeByLbAtYxWcw86EBENYUjouTQISDGnSjDTWoP9yK2tDJGxND171rQoHyYfSCO0ISDDYWB95EAyeUFhYwOIiX1ZpJB3zgqEZ36AWjsBx0RCnymdDYNbKCpVcuJPrKAbmADMzNdctfmXMzuLKlSt5JCPBkMdZy/81SzD0fA5p3edmk753o08FYxVoVdiK3lU94hCQYIhDrVOfvAgG3gfTTTKD0sHBgScWFAzdaXaP/30XuxhzxnDgcneDD30+/MO4ePEhx0xI+3Ae7oe7ehWYDNMv2vUV9mi6IFEs7O7i4f5+rF696q3jnDYJhpxOXM4vW4IhExPI2AZu3NH3Xq0zAW60MV2qLPGdWaV6hARDqjj9wfIkGHjJzKDEl61r1655d3AFVzCrh1fopcEMSowDuYYav1qGBqbRa7ZrxIcdvxz8nXAGN1+9CmQ/k09oHtYPvHoVztwc3P19MLg5J5mQ2mGRYLC+aHSCJgQkGDK1LJhJid8bclNqPS10P2L8B+siqXWZgASDDeB5EwyGweXLl7FMf3Bvj3wSK1iRi1KEBUKhteAs+NYGps+jtSH48KcJlVYF1lngd8NS3fc+wmnKeyhdkObmagLLj1egC9LAQO7N+RIM5V3VvbxzCYZe0m957lHf1WYik1fXm4uSUOgN92NnlWCwMQl5FQxkwd1aBkR7LkrOABbcBVkbIiwSuigxi9KNeg5okxHjKLDZGR6Gy5deFWMLT3Z1tSau9vfBys0UClynBWkSDAWZyJzdhgRDpieMgdH83pjO9FXauzjjevRTAD5u7zQaOSwBCYawpKIcl2fBwPtkZWhaGzY2NrzbZoG3JSx5gdFq4Qgw89Si97BvaMqCFA6gOYqxCrQqbNUC20ZHR3H16tU8FGOLcp8SDFFo6di0CEgwpEXS6jhGONDikHtraghStMDTokD3LGU+CgGsW4dIMNggnXfBYJgwIJq7uLdu1fwFuXNO4aBMSp1XzR72MIUp0OJQb7QorK0pXqEzvloGJGbw8rMe0apAoZDjwOZ2dy3BEGZN6Ji0CUgwpE3U6ngMjqZLK5M7FM1didYEblAy410t651a5ghIMNiYkqIIBrJhQDTdP0z6VYoF+upPYELCocnioVCgZYEpV9n6H+7H5NSk5+pFN6+a8rpUq7egQOfmHz+6H7EWxV4t1oPpUpkCuACxCq0eNxIMNh7EGrMTAQmGToQy+3daGuiSSXclBkvntVEk8LtSIiEHMyjBYGOSiiQYDB+6KdHaYDIpUThcxmUvvkEWB4YxHxcKjS+6FF586TVB5RIODZ88WhToAhcQCnQ/olgdKX6shwSDjQexxuxEQIKhE6Fc/J0uS+N+gg0GTDPhRlYbLe7MJkgX0025HGV1mppflwSDjfkqomAwnOimxBffunBwBnDZLa9wYErVZSx7Vhf+m43VhsloqIkFgcKLf1vlLrppfEmenQXyn+0n+seJQoGZueh6xH8DGBwc9BgVKKi5ExcJhk6E9HcbBCQYbFDt+ZhZEhASCD1fDuldgARDeiyPRiqyYGgnHC65lzyLw1CmdzjSmXHGJqxi1XM9CiMUGs/aKBycgQG4LDxG4VD8HfWauxFFU0Ao0KLAYPuCxim0W3gSDOl8LDVKNAISDNF45fhoJiyhGxPdl2iB4M9wSkHUFAV0t+VvbvrQesDfgfi9HJPTpdcJSDDYWAxlEAythAP/O7MqMUCacQ5FEg90O6I1YR3rnguSaXzR5Y742Fj0LFK7u7veS7Kx2Hhj0jJB8TA9XSzxYNyOKBKY/chvSfjZ+Pz2YEwJhh5A1ykhwaBF4BOgkGjMwMT/T2HR7MXfiAMBLBEBCQYbk10mwWD4mR3z9bV1HDx3lAqNBeD4v7wGSVMYbGDDsyQEMx7RbYY74XSbScPHnsKBWYAYHG2yUtXFA+sPTEzkM0jaiIT1dRb5qH/cHu7vx5TPL47QsvG57eGYEgw9hF/iU0swlHjydesiEJGABENEYKEOL6NgCILhSy9ffk0dB/M31nEw/xsFg7Oy2a7hmicOGkUCU3sakWDzJdeIBzKsZ1YiKroqMcMSf49mlx+uXavVTeAPLQl+bAJvYWJiwmPInwJnPYq6sCUYohLT8WkQkGBIg6LGEIFyEJBgsDHPZRcMhikzAxnxcMzlxj8gKCCGMdyTbEtGHFAgmP8F14QRCeYl18Z6aTcm+ZmfY+LBCAiKB/PTKxERFAh+gbXgPQ0PD3uWGP5IJDSdbQmGbn+wdD4SkGDQOhABEQhLQIIhLKkox0kw3E+L4oEZlszPjRs3miKliGCaVsZBMP6B/0siJigCDgLVIoPC4FhRtcDV8AWXbka0ImRpJ5wWB/KjBaIVv7p4MCLC3Fd/f/x4CFoIOF8MVA7+NFgPzKnIj+z4Q47NskVF+TyV4FgJhhJMcgZvUYIhg5OiSxKBjBKQYLAxMRIMnakGBQRfgJtZIFqNYgRFs79TBJisRZ2vAjDigC+2RiSE6ZeFY4x4IL+2IqLZxTKFa6tsTC2EQKt7ZtCyYUeRICtC5NUhwRAZmTqkQECCIQWIGkIESkJAgsHGREswxKNKEcEXXwZQ84f/Nv/tPneckKcY/qJhDHzGUfYHs+OdN3EQ8nbrFgjDz/T75P4+PtLCqhNmbIoCCgHDj1YD/lviIAy9jsdIMHREpAMsEKBgmLcwroYUAREoHoGnAPAnf+3Ck/NwXcfBxSfeg2eeovLJTJNgsDsVRkQ0O4teYsOxF8NwnLp0lARDl0DrNCIgAiIgAiUjIMFQsgnX7YpAcQlIMBR3bnVnIiACIiACvSQgwdBL+jq3CIhAigQkGFKEqaFEQAREQAREoE5AgkGLQQREoCAEJBgKMpG6DREQAREQgYwROP/EAq8oyzEMb88YMl2OCIhANgn8ouM4+QwmyyZPXZUIiIAIiIAI1AhkWTBojkRABERABERABERABERABHpMIMsuST1Go9OLgAiIgAiIgAiIgAiIgAhIMGgNiIAIiIAIiIAIiIAIiIAItCQglyQtDhEQAREQAREQAREQAREQgZYEZGHQ4hABERABERABERABERABEZCFQWtABERABERABERABERABEQgOgG5JEVnph4iIAIiIAIiIAIiIAIiUBoCckkqzVTrRkVABERABERABERABEQgOgEJhujM1EMEREAEREAEREAEREAESkNALkmlmWrdqAiIgAiIgAiIgAiIgAhEJyALQ3Rm6iECIiACIiACIiACIiACpSEgwVCaqdaNioAIiIAIiIAIiIAIiEB0AhIM0ZmphwiIgAiIgAiIgAiIgAiUhoAEQ2mmWjcqAiIgAiIgAiIgAiIgAtEJSDBEZ6YeIiACIiACIiACIiACIlAaAsqSVJqp1o2KgAiIgAiIgAiIgAiIQHQCEgzRmamHCIiACIiACIiACIiACJSGgFySSjPVulEREAEREAEREAEREAERiE5AgiE6M/UQAREQAREQAREQAREQgdIQkEtSaaZaNyoCIiACIiACIiACIiAC0QnIwhCdmXqIgAiIgAiIgAiIgAiIQGkIyMJQmqnWjYqACIiACIiACIiACIhAdAISDNGZqYcIiIAIiIAIiIAIiIAIlIaAXJJKM9W6UREQAREQAREQAREQARGITkCCIToz9RABERABERABERABERCB0hCQS1Jpplo3KgIiIAIiIAIiIAIiIALRCUgwRGemHiIgAiIgAiIgAiIgAiJQGgJySSrNVOtGRUAEREAEREAEREAERCA6AQmG6MzUQwREQAREQAREQAREQARKQ0AuSaWZat2oCIiACIiACIiACIiACEQnIAtDdGbqIQIiIAIiIAIiIAIiIAKlIXBkYXjyY4D7G6W5cd2oCIiACIiACIiACIiACIhAGAIXeJCDC098CsBDYXroGBEQAREQAREQAREQAREQgXIRkGAo13zrbkVABERABERABERABEQgEoFIgmHkdY9g+HWvAX+PfP4j3ol2//MnsPt7n8CN3/tv3m81ERABERABERABERABERCBaAS+/iu+BD/27W/B6YcerHd8+e49fP/q+/GP//nPRxss5aNDCYaB0w9h6Z1/C5e+8i+1Pf361i5mFlexf+eFlC9Tw4mACIiACIiACIiACIhAcQlQMPzwO/8WfuJ913ouEBopdxQMtCas/eA3YehzXh1qhvb+6JOYWbyKre3fC3W8DhIBERABERABERABERCBshNoJRj435e+9c24+Yd/gtf/+c/BJ/c/hbfOr+Arv/SLMf2mN2Dg9CvwyYNP4Z++91fxA+99P3j88ru+BgfPfxqf85n9HtZf+9Dv4nWv/d/w5x/5TDz3qRe94773p345NPK2goFiYedn3x16sOCB40/+kERDLHLqJAIiIAIiIAIiIAIiUDYCzVySPvYHf4zvu/or+JG//zV4+mO3cPmH/g343772yx73RMH7P/hRzxrxo//gLRj+C6/xhMTnfuaAd/xv7PwXLDz1C3j33/kKvPFLvhArv/BbWPn538J7v2vGExN/+W0/EBpxS8FAN6TN97zTi1cw7Rd+41k8cPKEd9JOjW5JZ7/qO+Se1AmU/i4CIiACIiACIiACIlB6Au0sDI2uSt/1jV/lhQp88/f/LH7hA8/ibV/1l/F975jCD/7LX8Mf/8nBMdemn/zOt+LL3vCoJyb+w9P/Cb/+43P4s3+mH4++eSE085aC4cq3vhmzb/lrxwaiYPiquR/D1335/475J96EP//IZ7U9EWMapt71E6EvxhxoFNa//bVtfMN3vzdyf3UQAREQAREQAREQAREQgTwRyJ1gaOWKZASDgf+d3/A3POHQV6m0nI9zX/s9kbMnSTDkaXnrWkVABERABERABERABJISiCIYOrkkBS0S1iwMk2MjXqBzY2sUDPz74J99tScaZlpkUJr74X+LKz/7/x0bygB59vf/Gx5/9Cxe+YpT+C+f+F/4rp/8Rfz0L33IC9ZgWiljYVh655vx1jd9Cc6crtWXu33nBbz3F3/b89n64NVvw8t3DzH69h/EnRdexGNfOISf/p63YW1zF9/+o/8u6dypvwiIgAiIgAiIgAiIgAhYJxBFMPBi+H7cKui5K4Jh4Ymv9ERAGMFgjhm7+PlYePubMHrhdce6rf7iB3Fp4ep9goGC4PCwiu/5F7+Ej/zXPwJdoB44dQJf+x3/An/hkc+qC4bfvfnH+MdvfxN+4QM38E3/5GfxVx/7fPyzb3uLNx6PvfSVbwAFzjd+78/g5359G//grX8d3/h//xV88/f9K/zyb33E+uTqBCIgAiIgAiIgAiIgAiJQZAJNYxi2nvpWjJ4//uJPCM0sDI1wGHRBsfHaz/4M70/Xrv8exp74ofsEA1/6//1//B187Xf8pPe3fzjz5fj7X/9GLxKcwRpBC0PjORis8QVDn+0Fb/A8rBHxM7/8Yfy9H/hX2Pjhv+tZIv7K23+wyPOmexMBERABERABERABERCBrhBIXTBwx3/hya/CoC8YWAF65Gu/+z7B0BjtHXRDurb9e8cEw9iF1+HrvuJLcO7zH8HnftYAXt3/KvyPTz7nCYanP7rnuSUxPdTMwirWf+ib8Eu/+RG868r7ugJQJ/n/2zvr8CqOLoy/uIbiVihOsY+ipUCBtEAp7mlwC7QktEhxl6DBCVII0gDB3d0pELy4U9wDwSV8z5k+9z6bm91ruUkhvPsPPLk79pvZ3XlnzjlDAiRAAiRAAiRAAiRAAjGZgK5gcMYkqVTBHBjwc3VUKJE3HC8jkyQ9wSC7DvM3BGP30QtmwbD32EX4daiLsLD3ynn6wIkrKFM4J7J/nsYcHmp636aoUvp/mLp0pxIWEqNWQkzxIgESIAESIAESIAESIAESiBwBXcEgcV1n9msWIWc9k6TUyZMqoeBd3123JgOmrlaHRmgv2U0QcbB4yyG0Gvhv2FQjk6SkiRKgbJFcaNZvpjqlTq49M7oiS/pUZsEgZUs82n9uP8SLV68dOogicviYmgRIgARIgARIgARIgARiNgFdwWBvWFU5p0HEwmdJExlS0jvx2WR+FPrspYp0dP1uiHJ6fvX6LTy6T0WJAtnMOwyxYgEeFYphyMx1mL1mHwa1raFOtwsJfQEv30C1kyBHXa8c44NsGVNhwoJtNEeK2WOWrSMBEiABEiABEiABEohGAoYHty0f5Y2a5b4KVxXTDkPl0gWUUJAQptYuPYdnud8kGK7eeojsn6dW0ZFOXLiJHv7LVGQjrT/D6LmbENC7Kb4u8G9ZkubYuWso/3Ve9Jq4HP4Lt6m/Bw32QvniecwiIhoZsigSIAESIAESIAESIAErBL4vngeBA1rgzJXbqOA9JlpYWZb5sZzz5Wg9o4OtoWBI7pYYR4N6q3MWTJcIBtkVkBV+W5c4IYuz85WbDyLc6igIW2XJ7+LHUDBnJhRvOsSe23kPCZAACZAACZAACZCAiwiYJq0SnEaud2FhuHj9HgYFrFFnbEXHpNayKR+yYLDGw9F5si22tn63ZwgYCgZJLNGJtv3xuz35RLindufJWL79qG5aR0FYq0CmtCmQJUNKTOreENsOnkWHUQudqi8TkQAJkAAJkAAJkAAJOEfAclJaqWR+ZW6eJFEC83lc//UOg3Mti5pUrpjEm2pmKy9bv9vTQquCwSQaxDzJmp+CtiDZWZCD2ozEgtzrSsEgh7r1aPEjzl65g4a9A3Dq0i172s17SIAESIAESIAESIAEXERAb1I6skM9/FK3LEYEblQRMEUw3AsJRZKECZAzcxq8efsOQesPIE0KNxTLl0WFxzcdujvs1zrwrl8OQ2euh/+CbZjcoyFqliuEpIkTKJ/XU5dvKZ/VrcFn1AK3X/t6KJwnM2LHioU7D0MxZu5mHDx9NZwZlOX801TnB4+fwi1JQmTNkAovXr1ROyI/D5kDt8QJrZYbGXSO7jBULlUAozrWQ+4s6fD+PdRxAvHjxVEHFd+4F2LItsWAP3FyYX/ky57BXN0bd0PMgYPsbYNNwSAZiXnSrP7NI/g0WBayYscxJRZCQp/bWz7vIwESIAESIAESIAES+MgJGAkGr1rfovekFWqCL4JB/FbHzduihMKMfs0ggXaWbTuC2t8VxrwNwWg7dK6aqO+Y1hmJE8ZHjY4T4VmpuDrcV0L1i79rk6rfoEX1UhgTtBkHT13FwmFtkCp5EnQZuwTHL1xHv9bV1CHAK3cet0swSICd4X9uwOpdxzG0XW0oX92pq9XuiFG5Uv/IXI4IBgnuY2pju+HzcP7aXYzp5IGSBbOHEwx6bL2HBeH2gyeR9h+xSzCYgIiCK/RlZrgX/RKFcmfClVsPlI+CnI+w/eA59S8vEiABEiABEiABEiCBT4uA5QTY84fi6hytZy9eq0l/pnQpIkxafb1ror1neUxctB0/fJPPLBDkTK8hPrXMAkKsSbo1q4TNB07DN2Atgk9dMcPt2rQSentVwdSluyJEybTlw6A3aRc/XTFzX7zlsArXb1SuXu+adjBE8MgV+vylmtDPXrsvwu2OCIZ2Ht9BWAUs321uY0CfpvCoWDScYNA6lJvYiqjafuhc9AqGT2vos7UkQAIkQAIkQAIkQAL2ENBzej558aYKny8WKHoTZDlDq0PD8hgbtAXx48U1myCV/ipHOBMlmYCLpYuICjFJev7yNbYcOINGvaejS9MfzHlIWdrLGcGgTSP+uEblihiIzOWIYNByMrXRlmDQpqFgiExPMS0JkAAJkAAJkAAJkIBLCNhyrLUlGNbuOYH5Q7yU+Uz6VMlw4uJNVOvgH6FuEtK/b+uqKrz+sFnr8fLVG5fuMLSsURpjO3tg3vpg5cdguizLHThtdaS4OSIYZIelc5OKGD9/qzLvkouCIVL4mZgESIAESIAESIAESCC6CURWMMjKuZyp9VPFYnj28hW6T1iGSYu2q2b4d22AvNnSY+TsTcp5ekJXT9RyL6RCtoqT9PKR3kiUMJ7TPgw374coH9xkSRLBr31d5M2WAeIr8G2hnIbljpqzKVKIHREMpnsfPnmGNoPnIEPqz5TJloSw1To9a02StDsM4sS9Zlw7Vd8mfWdi39+XHK67Qz4MDufOBCRAAiRAAiRAAiRAAjGegCsEg/gPiDgQH9lyrUcqHwC5xIb/98YVkTl9CsSJHVtFCJq7bj98hs9Tv8tBwxJVKdcXaZ2KkiRmTuIwnCBeXBVhyS9wA0bP3Wyz3Mh0qqUJlzYvOfi4SJ4vsHDTIXgNClQ/9WtTTfl7pEiWGI+ePMflm/dVe+0RDCLGtOmv3nqghMOuI+ftbgIFg92oeCMJkAAJkAAJkAAJkEBUEfCu7w7ftjUxddkudJ+wNKqKMedrS+REeQUiUcCK0d4omieLw+FRnS2SgsFZckxHAiRAAiRAAiRAAiTgMgKrx7ZDgRwZ4dkzwCmzGUcr8rEKhlY1S2OwTy2cu3oHZVuPdLTZTt1PweAUNiYiARIgARIgARIgARJwFQEJw+rfrQE27juFhr0CXJWt1Xw+JsGwaoyPOh9CTLLevgvD0bPX0GXcYhUyNTouCobooMwySIAESIAESIAESIAESOAjJUDB8JF2HKtNAiRAAiRAAiRAAiRAAtFBgIIhOiizDBIgARIgARIgARKIoQSGtquNlJ8liaGt+zSaNS5oC05dvmXYWAqGT2McsJUkQAIkQAIkQAIkECUEJBxq0kQJoiRvZho9BILWH8DTF68oGKIHN0shARIgARIgARIgARIggZhFgDsMMas/2RoSIAESIAESIAESIAEScCkBCgaX4mRmJEACJEACHwKBP3o2RtNq36hTX4f/uQFy0mlkr4A+TfFjyfwOH5RkLV2TKt9gdKf6mLx4h0vqqNfG6CgjsmydTS9tE/v5Hv7LVBam/89eu8/ZLJ1KZzne0qVMZh5/6/acQLF8WVUdXVWvqBjfTjXcBYm0fegqPi6olsrC2WfeVeVLPtae3+hkR8Hgyl5lXiRAAiRAAv85AYmtPqt/c+w8fA6N+8xwWX2cnTxEtWCQScPE7g3gljhhhLbeuBuiJqletb51mSjp0aIy+nhVxenLt+DeZhRCn790mnFkxUx0TJjyZc+AMZ08ULZILiSMHw9Pn7/C6t3H0WXsEly/+wiW4y2qxp8Jsqvzj2wfON35H0FCo2fX1jPXtN9MbA0+45IWfij9Q8Hgku5kJiRAAiRAAh8Kgaj6wH6ogkHLXa+OruaxeVJHFREnTYqk6DN5JWat2ut010e2blEtGESELR/VFnmypsfgGeswe80+dGpcAR0bVsDOw+dRo9PECCvAkW2TLZiuzt/V+dmq/8f0uz3PvD33RKbNH0r/UDBEpheZlgRIgARI4IMjcHJhf8iqsFymFXb56JpMQgb+UgNt65VDp9GL1D1jfvfA3YdPkCNTGsSJExub959G/W5T1cq5r3dNtPP4DsmSJMSzF6/x+OkLs0lSvzbV0N6zPFIkS4xHT54jYPludB2/ROVpLZ0WmNRrXOefcC8kFFkzpELs2LGxfu8JNOw1HfOGeCFjmuQo13qkqous7LfzcEeXcUsgEU30LiPBYK2N1tphWUblUgXUbsaMFXvgWak4jp+/YT6V13LyruV87c5D+LWvh8J5Mqssz165g1/95mNCF09zX0kbg9YdQL0KRXH5xn0UyJkRD0KewW/2RvjUd0fOzGlU2gePn8EvcCNGBG5Qk3U9k6Qrtx5gep+mhmms8dC2uXn1UhjZoZ7q2+4Tlpp/mtyjEWqULQivQbPV79rx9vbdO2TJkMpw/Gl5y3gKXLMPv/nNh739YDm+ZTW7epmCaFatJJK7JYrAR9qq5Wm5+m1tQmpUpzKFc9nkqy1Tdrla1+G7pfQAAAwISURBVC6j+5zVci8Urg/tGavSzpDQFyqqT/P+syKs5ttTP2eeeXufOWe4Sd56YyP45BXDd1RUsDN6odstGFypcKJ6ReCD+3qxQiRAAiRAAtFGwPJ7ZW0iK5Ua3+Un7DpyAd39l8K7nruaCMsELizsvZrMb9p/Ct0nLMOI9nVRtnAuJRjSpnBTE8X5G4MxYOpq9G1dFfUrFEXboUH4LGkiw3SWZgpSN235LaqXUuZDQ2euV5Oh3q2qwHf6WkxatB07p3VWDMu2HmnI0kgwWGujUTvW7T0RoRy5VyYpYuolE9Tvin2JGh0n4tw/d8JN3mWCqBUM3xbKiRrlvkK74fPw4PFTtG9QHgs2HkS8uHHC+XCYeASfuooOoxbg1KXwceEzpU2BJX6/IFGCeCjoOdBQMGht4fXSGPGwFGLaNmjz7Nq0En5vXBGdxy5WjLR+KNbG35u379TY2HrwDHpNXI4ODSuosbR8+1HD8WTZD5b5S0hTyXPDXyeVH8yErg3wVa5Mapx+nia5Gl9GPKXuRvM7zx+K21UnI77aMi3HufY5ixM7djjB4MzzaM38x5H+t/bMG5Vh+cw5y03S6Y2NNbv/NnxHRTU77QsgnGCwtMkSO70VO46qF6C8IKLaMcuRr4l70dxqgBX6MrOyKXz7LgwXr9+DX+AGTF+xR2WlJ0y0D8b5f+6qlZJYiIVuE5aqF7LlgyN2i+I4l8ItscrzUehzzF13QH1M5g9pjaJ5v0DV9v7qZSkv0jZ1ysA3YK1a+ahYIq9ymFm0+ZD5peJIG3kvCZAACZCA4wQcFQzab1vLGqUxqG0NJRByfZEWssLsMzwIq3YeD+cAKd+gbs0qIX68uOYKygq5z7B5VtPpCQZt+WKfHjigBWSSIJPRHdM64+a9ELWjMOK3uvBfuA3DZq13WDBYa6NRO/QcUA/N6aXs9mt2mgSZqEqdxs/fGmG131IwyO5N5yYVcenGfRw6fRUrdx7Hsm1H7DLnEbMg/24NUKV0ASR3S4y4cWIrIZHfo7+hYJAJuLU0Rjws2+xqwWA5pkwdKeXY2w+W41vSasepjOFhv9bGyNmbcOv+Y5tzNyPBYK1OjvDVEyXa50x+1+4SOfM8Wj5XtsaMK8ow9Z2lYHCWm2U/mvK37J+oZmf0cokgGEwQZbtPtkZkpUNeBjK5/lAEg8CTh0EEwpQlO9WLtHi+rPDxcFcvlGnLdqPXpOV2CQZp05NnL3Hj7iO1aqPtmNsPnqgVEnmpyQpShtSfqTJEoHj2nAZZYRBbRvmwiA3nitHe+L5YHvWi1/vd8c8eU5AACZAACThKQE8wyDdD7O1nrNwTbuVbb3XYNHmxJRjk+9h+5AK1KKS9LD/8jjg9y0LTjH7NsGL7MbQbMQ/Dfq2jJubHzl1T5km2nIzt8WHQLqZJG43aYcld6uHftYEywdJe8s2r1sFffT+NOMtEXMyZZPGxZMHsyJoxFYbMWKdMxqytzks5fVtXQ6dGFRTnqUt3qcmlfI+tCYZsn6e2msayTKPoSvaYJKVOntTuHQZrgsHefohOwWBUJ1t9YjlftCbirQkGy7FqJOAtBYMj9XO2DGuCwRlu9goGIzM8Z99l9jpnGwoG2dYyrXSs/+skdhw6p2tDJRVMmzKZro2lrIro2SzKFpn24dSz2Vq69bBuWrHl2jSpAy5cu4utwWcx2KcW0qV0g2zzyZbygZOXUaX0/+DRfSpKFMgWIcSa5Q6DDGp52ZX/Oo/aAg599tL84EvbvOu7o+u4JeojY3kJH7GRXLL1sBIUshL08PEzuCVJiBLNhmJ636YoUyiXepHKDgQvEiABEiCBqCegZ7Ixvosn5m8IxqTF2zGsXR2UKZwTv/ktUJUxmjzKu9y3bU3MWbcfU5bsUJFy8mfPaDZJkhXs4+evq4n9l1nSo1XN0hg9d7NykDVKp7fDIDbbgWv+Qr8pqzC5R0NUKplfCRFZDMv9RTosG9kWMgGWxTutHb0eSUcFg3w7jdphWVf5ppUqmEPtLpi+aSJofqpYDK0GBSJ9qmQw4ly3fBG8fPUGAwNWo2DOTBjb2QOLNx/G3uMXVZq56/arNuutdstESnbvu41fiqu3Hqi5SPy4ca0KBpmYW0tjr2BwhdOzdoL3LixMmZ1sPnBamSSJXX+2jKmVSZK9/eCoSZKtxV5rJklGdZIdNnv5yjh1hWCQ51HGwsyVezBz1d5wz6PlWLU1Zpx55h0xSXKGm8m0zHJsyBzVqL72ii1H2Bm9oQ0Fg6h4mcjX/b4IBs9Yi7sPQ3VtqFbtPKZebno2lhIn2Mhm0SQYjOz5xBFIL608bL1aVkGfKSvUVqhsb/48eI55xUGc2qb0bIRRczZBa9tl2mbUEwwS/1pegvHjxVG7E6aOEdvUeYO9kDtLOvxz+yHOXLmN9XtPYs7a/eYwcntmdMWLl2/wx9Kd6N+muhIPjSqXULaX3Zv/iPshT9XLlRcJkAAJkED0ELCcnMikL2hwK/xYqgDCwv41X5WFro6jFloVDPLdEMfjOt8VVvfdfRSqTFhNTqPyjfzN83tlsirfsr3HL6nvkUymraXTUjDZdouzs1viBGrHe+bKveg4+t+6yTV7YEslcDx7BmDf35esQnRUMEgbrbXDVJgIF9lFP3L2mtnJWX6TXYM/ejVW4mbw9LWGnP+X83O0qlVasXoX9l4t7rX2nY1rtx9h0fA2qFAirwpXKvmIL4j2XApxKJ4zqBUK5c6kHF3F9EvutbbDcOjMVatp7BUM0kZbYVX1JsPW8hfhKf4fls7y9vSD3uRb/mbKU8/p2R7BYBmW9/Wbt+r8Eplz6Y3xuHFj283XVYJBRJWI1prlvtJ9HrUPhq0xY61/7H12TeXpPXNGfWmNm7YftWPj7ws3Ii0YHGFnt2DQDhqJ+vDn6r/Ui8vIhqr/1NUq2oSejaVMoI1sFo22fE0VtZb257pllWPPtN5N1KqE/F86TCJM1O48GRsntsekRTtUVpbbjEaC4dqdR8ppbd76YLSoUcr8spIPTeMqJdRuS4EcGdVKwK6j51Gn8xT10jLtIizbfkSZI3kPC8LM/s3UaoGoxaVbj9B/IXrmCCyFBEiABGIcAZn4LBnxC/afuKyiwfAiARIAxJF5jm9LiDlYyebDI3UWyKfG01l2Vk2StBCtbSflz5HR0MbSyGbRlmAwrVxY2jvKSn/PlpWVCZDkEXzqitrWm9S9IeLGiYNx87eo7eb+U1cpXwNRkRMWbMPAaatVcyQ8nhw4MyhgjQqPp1WZEls6XapkalvV6NRNOQyowtd5zStMkl+PFj+qFaub9x4r34WtUzqpyA8SVu33MYsi2Ld+aoOT7SUBEiABEnCOgMmHQXYu9KIWOZcrU5HAx0ng4OyeKJLnC1V5ceg2+SV9nK2J3lpHlp1LBIOsfOjZWC4f5a1rsyj3mwSDkT1fwgTxdNOKydGWKR1x+vJtZSbUoUF5yL0S4zlLeolhHQu7jpxXDsyyhbpyjA+ePn+pVvlfvn4Lv/Z1leNYo97TkStz2nCCQWwJh/9aB4kTxlcRH0S5ijO1+C+IGZJERBriUxtJEydAva5/qG1n+X2ubyukTemm7Etlt0OcwppU/QZXbt7Ht638qHyj95lgaSRAAiRAAiRAAiRAAi4k4BLBIDaQejaW4mOgZ7NYNE+WcKZCevZ80ka9tBJK7Ze6ZZXji9h1Sdgwa6suYk7U16ua+fAW2QUQnwzZQdBz9JFdBrEVFds9CR0ntns5M6VFgvhxVejWo2evoffkFSresemSHQVxhPPyDVSh98SLX5yath86S/8FFw5WZkUCJEACJEACJEACJBD9BOw+uM1a1f4LG0txtO7fppr5HIb3799j7Z4TKiIRLxIgARIgARIgARIgARIgAdcQcIlgoI2lazqDuZAACZAACZAACZAACZDAh0bAJYLhQ2sU60MCJEACJEACJEACJEACJOAaAhQMruHIXEiABEiABEiABEiABEggRhKgYIiR3cpGkQAJkAAJkAAJkAAJkIBrCFAwuIYjcyEBEiABEiABEiABEiCBGEmAgiFGdisbRQIkQAIkQAIkQAIkQAKuIUDB4BqOzIUESIAESIAESIAESIAEYiSB/wNXnRXgXytlbAAAAABJRU5ErkJggg=="/>
          <p:cNvSpPr>
            <a:spLocks noChangeAspect="1" noChangeArrowheads="1"/>
          </p:cNvSpPr>
          <p:nvPr/>
        </p:nvSpPr>
        <p:spPr bwMode="auto">
          <a:xfrm>
            <a:off x="3643682" y="1664775"/>
            <a:ext cx="270900" cy="27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1270" tIns="40635" rIns="81270" bIns="40635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pic>
        <p:nvPicPr>
          <p:cNvPr id="21512" name="Picture 8" descr="Image result for image index of refraction as a function of waveleng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b="6532"/>
          <a:stretch/>
        </p:blipFill>
        <p:spPr bwMode="auto">
          <a:xfrm>
            <a:off x="3031730" y="781416"/>
            <a:ext cx="2546180" cy="212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2295127" y="1675970"/>
            <a:ext cx="118494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refractive index  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3831" y="2883941"/>
            <a:ext cx="130035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wavelength  </a:t>
            </a:r>
            <a:r>
              <a:rPr lang="en-AU" sz="1067" dirty="0">
                <a:sym typeface="Symbol" panose="05050102010706020507" pitchFamily="18" charset="2"/>
              </a:rPr>
              <a:t>  (m)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210965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dispersion prism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95" y="426591"/>
            <a:ext cx="1728907" cy="109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/>
          <p:cNvSpPr/>
          <p:nvPr/>
        </p:nvSpPr>
        <p:spPr>
          <a:xfrm>
            <a:off x="1800037" y="406105"/>
            <a:ext cx="650160" cy="158928"/>
          </a:xfrm>
          <a:custGeom>
            <a:avLst/>
            <a:gdLst>
              <a:gd name="connsiteX0" fmla="*/ 0 w 731520"/>
              <a:gd name="connsiteY0" fmla="*/ 0 h 178816"/>
              <a:gd name="connsiteX1" fmla="*/ 731520 w 731520"/>
              <a:gd name="connsiteY1" fmla="*/ 16256 h 178816"/>
              <a:gd name="connsiteX2" fmla="*/ 666496 w 731520"/>
              <a:gd name="connsiteY2" fmla="*/ 121920 h 178816"/>
              <a:gd name="connsiteX3" fmla="*/ 231648 w 731520"/>
              <a:gd name="connsiteY3" fmla="*/ 178816 h 178816"/>
              <a:gd name="connsiteX4" fmla="*/ 20320 w 731520"/>
              <a:gd name="connsiteY4" fmla="*/ 170688 h 178816"/>
              <a:gd name="connsiteX5" fmla="*/ 0 w 731520"/>
              <a:gd name="connsiteY5" fmla="*/ 0 h 17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520" h="178816">
                <a:moveTo>
                  <a:pt x="0" y="0"/>
                </a:moveTo>
                <a:lnTo>
                  <a:pt x="731520" y="16256"/>
                </a:lnTo>
                <a:lnTo>
                  <a:pt x="666496" y="121920"/>
                </a:lnTo>
                <a:lnTo>
                  <a:pt x="231648" y="178816"/>
                </a:lnTo>
                <a:lnTo>
                  <a:pt x="20320" y="17068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Arrow: Right 4"/>
          <p:cNvSpPr/>
          <p:nvPr/>
        </p:nvSpPr>
        <p:spPr>
          <a:xfrm rot="19780622">
            <a:off x="1706125" y="1027370"/>
            <a:ext cx="520128" cy="166152"/>
          </a:xfrm>
          <a:prstGeom prst="right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Freeform: Shape 6"/>
          <p:cNvSpPr/>
          <p:nvPr/>
        </p:nvSpPr>
        <p:spPr>
          <a:xfrm>
            <a:off x="1836157" y="825097"/>
            <a:ext cx="346752" cy="119196"/>
          </a:xfrm>
          <a:custGeom>
            <a:avLst/>
            <a:gdLst>
              <a:gd name="connsiteX0" fmla="*/ 0 w 390144"/>
              <a:gd name="connsiteY0" fmla="*/ 134112 h 134112"/>
              <a:gd name="connsiteX1" fmla="*/ 325120 w 390144"/>
              <a:gd name="connsiteY1" fmla="*/ 121920 h 134112"/>
              <a:gd name="connsiteX2" fmla="*/ 390144 w 390144"/>
              <a:gd name="connsiteY2" fmla="*/ 28448 h 134112"/>
              <a:gd name="connsiteX3" fmla="*/ 65024 w 390144"/>
              <a:gd name="connsiteY3" fmla="*/ 0 h 134112"/>
              <a:gd name="connsiteX4" fmla="*/ 0 w 390144"/>
              <a:gd name="connsiteY4" fmla="*/ 134112 h 13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144" h="134112">
                <a:moveTo>
                  <a:pt x="0" y="134112"/>
                </a:moveTo>
                <a:lnTo>
                  <a:pt x="325120" y="121920"/>
                </a:lnTo>
                <a:lnTo>
                  <a:pt x="390144" y="28448"/>
                </a:lnTo>
                <a:lnTo>
                  <a:pt x="65024" y="0"/>
                </a:lnTo>
                <a:lnTo>
                  <a:pt x="0" y="13411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1633885" y="539749"/>
            <a:ext cx="550022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white</a:t>
            </a:r>
          </a:p>
          <a:p>
            <a:r>
              <a:rPr lang="en-AU" sz="1244" dirty="0"/>
              <a:t> light</a:t>
            </a:r>
            <a:endParaRPr lang="en-US" sz="1244" dirty="0"/>
          </a:p>
        </p:txBody>
      </p:sp>
      <p:sp>
        <p:nvSpPr>
          <p:cNvPr id="9" name="Freeform: Shape 8"/>
          <p:cNvSpPr/>
          <p:nvPr/>
        </p:nvSpPr>
        <p:spPr>
          <a:xfrm>
            <a:off x="2764442" y="435001"/>
            <a:ext cx="494844" cy="144480"/>
          </a:xfrm>
          <a:custGeom>
            <a:avLst/>
            <a:gdLst>
              <a:gd name="connsiteX0" fmla="*/ 0 w 556768"/>
              <a:gd name="connsiteY0" fmla="*/ 0 h 162560"/>
              <a:gd name="connsiteX1" fmla="*/ 556768 w 556768"/>
              <a:gd name="connsiteY1" fmla="*/ 4064 h 162560"/>
              <a:gd name="connsiteX2" fmla="*/ 528320 w 556768"/>
              <a:gd name="connsiteY2" fmla="*/ 125984 h 162560"/>
              <a:gd name="connsiteX3" fmla="*/ 207264 w 556768"/>
              <a:gd name="connsiteY3" fmla="*/ 162560 h 162560"/>
              <a:gd name="connsiteX4" fmla="*/ 60960 w 556768"/>
              <a:gd name="connsiteY4" fmla="*/ 154432 h 162560"/>
              <a:gd name="connsiteX5" fmla="*/ 0 w 556768"/>
              <a:gd name="connsiteY5" fmla="*/ 0 h 1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768" h="162560">
                <a:moveTo>
                  <a:pt x="0" y="0"/>
                </a:moveTo>
                <a:lnTo>
                  <a:pt x="556768" y="4064"/>
                </a:lnTo>
                <a:lnTo>
                  <a:pt x="528320" y="125984"/>
                </a:lnTo>
                <a:lnTo>
                  <a:pt x="207264" y="162560"/>
                </a:lnTo>
                <a:lnTo>
                  <a:pt x="60960" y="154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2529664" y="348314"/>
            <a:ext cx="850361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dispersion</a:t>
            </a:r>
            <a:endParaRPr lang="en-US" sz="1244" dirty="0"/>
          </a:p>
        </p:txBody>
      </p:sp>
      <p:sp>
        <p:nvSpPr>
          <p:cNvPr id="10" name="TextBox 9"/>
          <p:cNvSpPr txBox="1"/>
          <p:nvPr/>
        </p:nvSpPr>
        <p:spPr>
          <a:xfrm>
            <a:off x="2273212" y="1067102"/>
            <a:ext cx="498855" cy="420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067" dirty="0"/>
              <a:t>glass</a:t>
            </a:r>
          </a:p>
          <a:p>
            <a:pPr algn="ctr"/>
            <a:r>
              <a:rPr lang="en-AU" sz="1067" dirty="0"/>
              <a:t>prism</a:t>
            </a:r>
            <a:endParaRPr lang="en-US" sz="1067" dirty="0"/>
          </a:p>
        </p:txBody>
      </p:sp>
      <p:sp>
        <p:nvSpPr>
          <p:cNvPr id="11" name="TextBox 10"/>
          <p:cNvSpPr txBox="1"/>
          <p:nvPr/>
        </p:nvSpPr>
        <p:spPr>
          <a:xfrm>
            <a:off x="3562694" y="377211"/>
            <a:ext cx="356188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red</a:t>
            </a:r>
            <a:endParaRPr lang="en-US" sz="978" dirty="0"/>
          </a:p>
        </p:txBody>
      </p:sp>
      <p:sp>
        <p:nvSpPr>
          <p:cNvPr id="13" name="TextBox 12"/>
          <p:cNvSpPr txBox="1"/>
          <p:nvPr/>
        </p:nvSpPr>
        <p:spPr>
          <a:xfrm>
            <a:off x="3560890" y="505437"/>
            <a:ext cx="540533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orange</a:t>
            </a:r>
            <a:endParaRPr lang="en-US" sz="978" dirty="0"/>
          </a:p>
        </p:txBody>
      </p:sp>
      <p:sp>
        <p:nvSpPr>
          <p:cNvPr id="14" name="TextBox 13"/>
          <p:cNvSpPr txBox="1"/>
          <p:nvPr/>
        </p:nvSpPr>
        <p:spPr>
          <a:xfrm>
            <a:off x="3568112" y="646305"/>
            <a:ext cx="516488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yellow</a:t>
            </a:r>
            <a:endParaRPr lang="en-US" sz="978" dirty="0"/>
          </a:p>
        </p:txBody>
      </p:sp>
      <p:sp>
        <p:nvSpPr>
          <p:cNvPr id="15" name="TextBox 14"/>
          <p:cNvSpPr txBox="1"/>
          <p:nvPr/>
        </p:nvSpPr>
        <p:spPr>
          <a:xfrm>
            <a:off x="3564501" y="783561"/>
            <a:ext cx="478016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green</a:t>
            </a:r>
            <a:endParaRPr lang="en-US" sz="978" dirty="0"/>
          </a:p>
        </p:txBody>
      </p:sp>
      <p:sp>
        <p:nvSpPr>
          <p:cNvPr id="16" name="TextBox 15"/>
          <p:cNvSpPr txBox="1"/>
          <p:nvPr/>
        </p:nvSpPr>
        <p:spPr>
          <a:xfrm>
            <a:off x="3560888" y="1101417"/>
            <a:ext cx="468398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violet</a:t>
            </a:r>
            <a:endParaRPr lang="en-US" sz="978" dirty="0"/>
          </a:p>
        </p:txBody>
      </p:sp>
      <p:sp>
        <p:nvSpPr>
          <p:cNvPr id="17" name="TextBox 16"/>
          <p:cNvSpPr txBox="1"/>
          <p:nvPr/>
        </p:nvSpPr>
        <p:spPr>
          <a:xfrm>
            <a:off x="3564500" y="928041"/>
            <a:ext cx="407484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blue</a:t>
            </a:r>
            <a:endParaRPr lang="en-US" sz="978" dirty="0"/>
          </a:p>
        </p:txBody>
      </p:sp>
      <p:sp>
        <p:nvSpPr>
          <p:cNvPr id="19" name="TextBox 18"/>
          <p:cNvSpPr txBox="1"/>
          <p:nvPr/>
        </p:nvSpPr>
        <p:spPr>
          <a:xfrm>
            <a:off x="4097270" y="723963"/>
            <a:ext cx="1335622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colours of the rainbow</a:t>
            </a:r>
            <a:endParaRPr lang="en-US" sz="978" dirty="0"/>
          </a:p>
        </p:txBody>
      </p:sp>
      <p:pic>
        <p:nvPicPr>
          <p:cNvPr id="22532" name="Picture 4" descr="Image result for dispersion prism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" t="6118" b="4367"/>
          <a:stretch/>
        </p:blipFill>
        <p:spPr bwMode="auto">
          <a:xfrm>
            <a:off x="1865054" y="1663082"/>
            <a:ext cx="2201121" cy="12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Image result for dispersion prism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539" y="1663907"/>
            <a:ext cx="1452872" cy="12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750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image rainbow refraction and refl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43" y="240050"/>
            <a:ext cx="1451357" cy="10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image rainbow refraction and refle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9" b="4396"/>
          <a:stretch/>
        </p:blipFill>
        <p:spPr bwMode="auto">
          <a:xfrm>
            <a:off x="1670006" y="1256804"/>
            <a:ext cx="1448413" cy="8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image rainb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6319" y="2085687"/>
            <a:ext cx="1374263" cy="118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Image result for spectacular rainbow pictu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67" y="2084883"/>
            <a:ext cx="1587419" cy="119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image rainbow refraction and reflecti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"/>
          <a:stretch/>
        </p:blipFill>
        <p:spPr bwMode="auto">
          <a:xfrm>
            <a:off x="3109033" y="240291"/>
            <a:ext cx="2958614" cy="184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792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6" name="Picture 8" descr="Image result for clip art tor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0" t="17475" r="10905" b="16658"/>
          <a:stretch/>
        </p:blipFill>
        <p:spPr bwMode="auto">
          <a:xfrm rot="13618931">
            <a:off x="2154015" y="583093"/>
            <a:ext cx="547120" cy="2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Image result for clip art tor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0" t="17475" r="10905" b="16658"/>
          <a:stretch/>
        </p:blipFill>
        <p:spPr bwMode="auto">
          <a:xfrm rot="14292050">
            <a:off x="2076357" y="1711844"/>
            <a:ext cx="547120" cy="2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/>
          <p:cNvSpPr/>
          <p:nvPr/>
        </p:nvSpPr>
        <p:spPr>
          <a:xfrm>
            <a:off x="1767530" y="1139322"/>
            <a:ext cx="2553685" cy="227579"/>
          </a:xfrm>
          <a:custGeom>
            <a:avLst/>
            <a:gdLst>
              <a:gd name="connsiteX0" fmla="*/ 0 w 3076448"/>
              <a:gd name="connsiteY0" fmla="*/ 113815 h 256058"/>
              <a:gd name="connsiteX1" fmla="*/ 304800 w 3076448"/>
              <a:gd name="connsiteY1" fmla="*/ 23 h 256058"/>
              <a:gd name="connsiteX2" fmla="*/ 694944 w 3076448"/>
              <a:gd name="connsiteY2" fmla="*/ 121943 h 256058"/>
              <a:gd name="connsiteX3" fmla="*/ 987552 w 3076448"/>
              <a:gd name="connsiteY3" fmla="*/ 256055 h 256058"/>
              <a:gd name="connsiteX4" fmla="*/ 1223264 w 3076448"/>
              <a:gd name="connsiteY4" fmla="*/ 117879 h 256058"/>
              <a:gd name="connsiteX5" fmla="*/ 1645920 w 3076448"/>
              <a:gd name="connsiteY5" fmla="*/ 97559 h 256058"/>
              <a:gd name="connsiteX6" fmla="*/ 1889760 w 3076448"/>
              <a:gd name="connsiteY6" fmla="*/ 243863 h 256058"/>
              <a:gd name="connsiteX7" fmla="*/ 2332736 w 3076448"/>
              <a:gd name="connsiteY7" fmla="*/ 109751 h 256058"/>
              <a:gd name="connsiteX8" fmla="*/ 2694432 w 3076448"/>
              <a:gd name="connsiteY8" fmla="*/ 186967 h 256058"/>
              <a:gd name="connsiteX9" fmla="*/ 2938272 w 3076448"/>
              <a:gd name="connsiteY9" fmla="*/ 154455 h 256058"/>
              <a:gd name="connsiteX10" fmla="*/ 3076448 w 3076448"/>
              <a:gd name="connsiteY10" fmla="*/ 117879 h 2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76448" h="256058">
                <a:moveTo>
                  <a:pt x="0" y="113815"/>
                </a:moveTo>
                <a:cubicBezTo>
                  <a:pt x="94488" y="56241"/>
                  <a:pt x="188976" y="-1332"/>
                  <a:pt x="304800" y="23"/>
                </a:cubicBezTo>
                <a:cubicBezTo>
                  <a:pt x="420624" y="1378"/>
                  <a:pt x="581152" y="79271"/>
                  <a:pt x="694944" y="121943"/>
                </a:cubicBezTo>
                <a:cubicBezTo>
                  <a:pt x="808736" y="164615"/>
                  <a:pt x="899499" y="256732"/>
                  <a:pt x="987552" y="256055"/>
                </a:cubicBezTo>
                <a:cubicBezTo>
                  <a:pt x="1075605" y="255378"/>
                  <a:pt x="1113536" y="144295"/>
                  <a:pt x="1223264" y="117879"/>
                </a:cubicBezTo>
                <a:cubicBezTo>
                  <a:pt x="1332992" y="91463"/>
                  <a:pt x="1534837" y="76562"/>
                  <a:pt x="1645920" y="97559"/>
                </a:cubicBezTo>
                <a:cubicBezTo>
                  <a:pt x="1757003" y="118556"/>
                  <a:pt x="1775291" y="241831"/>
                  <a:pt x="1889760" y="243863"/>
                </a:cubicBezTo>
                <a:cubicBezTo>
                  <a:pt x="2004229" y="245895"/>
                  <a:pt x="2198624" y="119234"/>
                  <a:pt x="2332736" y="109751"/>
                </a:cubicBezTo>
                <a:cubicBezTo>
                  <a:pt x="2466848" y="100268"/>
                  <a:pt x="2593509" y="179516"/>
                  <a:pt x="2694432" y="186967"/>
                </a:cubicBezTo>
                <a:cubicBezTo>
                  <a:pt x="2795355" y="194418"/>
                  <a:pt x="2874603" y="165970"/>
                  <a:pt x="2938272" y="154455"/>
                </a:cubicBezTo>
                <a:cubicBezTo>
                  <a:pt x="3001941" y="142940"/>
                  <a:pt x="3039194" y="130409"/>
                  <a:pt x="3076448" y="117879"/>
                </a:cubicBez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Arrow: Down 6"/>
          <p:cNvSpPr/>
          <p:nvPr/>
        </p:nvSpPr>
        <p:spPr>
          <a:xfrm rot="18386291">
            <a:off x="2736215" y="726365"/>
            <a:ext cx="97524" cy="52488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/>
          <p:cNvSpPr/>
          <p:nvPr/>
        </p:nvSpPr>
        <p:spPr>
          <a:xfrm>
            <a:off x="2959490" y="1153790"/>
            <a:ext cx="278124" cy="1986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0" name="Straight Arrow Connector 9"/>
          <p:cNvCxnSpPr>
            <a:stCxn id="4" idx="5"/>
          </p:cNvCxnSpPr>
          <p:nvPr/>
        </p:nvCxnSpPr>
        <p:spPr>
          <a:xfrm flipV="1">
            <a:off x="3133769" y="778141"/>
            <a:ext cx="248326" cy="4478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83434" y="1023758"/>
            <a:ext cx="632100" cy="2275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>
            <a:off x="3356810" y="530823"/>
            <a:ext cx="335916" cy="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>
            <a:off x="3853460" y="828813"/>
            <a:ext cx="335916" cy="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6" name="TextBox 24575"/>
          <p:cNvSpPr txBox="1"/>
          <p:nvPr/>
        </p:nvSpPr>
        <p:spPr>
          <a:xfrm>
            <a:off x="3801088" y="265238"/>
            <a:ext cx="2152753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light reflected from the rough surface can be seen at both positions when the head is moved</a:t>
            </a:r>
            <a:endParaRPr lang="en-US" sz="1067" dirty="0"/>
          </a:p>
        </p:txBody>
      </p:sp>
      <p:sp>
        <p:nvSpPr>
          <p:cNvPr id="24580" name="Freeform: Shape 24579"/>
          <p:cNvSpPr/>
          <p:nvPr/>
        </p:nvSpPr>
        <p:spPr>
          <a:xfrm>
            <a:off x="3656606" y="720349"/>
            <a:ext cx="205884" cy="169764"/>
          </a:xfrm>
          <a:custGeom>
            <a:avLst/>
            <a:gdLst>
              <a:gd name="connsiteX0" fmla="*/ 174752 w 180226"/>
              <a:gd name="connsiteY0" fmla="*/ 191008 h 191008"/>
              <a:gd name="connsiteX1" fmla="*/ 158496 w 180226"/>
              <a:gd name="connsiteY1" fmla="*/ 36576 h 191008"/>
              <a:gd name="connsiteX2" fmla="*/ 0 w 180226"/>
              <a:gd name="connsiteY2" fmla="*/ 0 h 19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226" h="191008">
                <a:moveTo>
                  <a:pt x="174752" y="191008"/>
                </a:moveTo>
                <a:cubicBezTo>
                  <a:pt x="181186" y="129709"/>
                  <a:pt x="187621" y="68411"/>
                  <a:pt x="158496" y="36576"/>
                </a:cubicBezTo>
                <a:cubicBezTo>
                  <a:pt x="129371" y="4741"/>
                  <a:pt x="64685" y="237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581" name="Rectangle 24580"/>
          <p:cNvSpPr/>
          <p:nvPr/>
        </p:nvSpPr>
        <p:spPr>
          <a:xfrm>
            <a:off x="1890338" y="2464946"/>
            <a:ext cx="2383921" cy="866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Arrow: Down 37"/>
          <p:cNvSpPr/>
          <p:nvPr/>
        </p:nvSpPr>
        <p:spPr>
          <a:xfrm rot="19451092">
            <a:off x="2576255" y="1950256"/>
            <a:ext cx="97524" cy="53842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Arrow: Down 40"/>
          <p:cNvSpPr/>
          <p:nvPr/>
        </p:nvSpPr>
        <p:spPr>
          <a:xfrm rot="2148908" flipV="1">
            <a:off x="2908922" y="2067625"/>
            <a:ext cx="97524" cy="3828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Oval 41"/>
          <p:cNvSpPr/>
          <p:nvPr/>
        </p:nvSpPr>
        <p:spPr>
          <a:xfrm>
            <a:off x="2654275" y="2322272"/>
            <a:ext cx="278124" cy="1986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43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>
            <a:off x="3071462" y="1784187"/>
            <a:ext cx="335916" cy="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>
            <a:off x="3369452" y="2074954"/>
            <a:ext cx="335916" cy="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3" name="TextBox 24582"/>
          <p:cNvSpPr txBox="1"/>
          <p:nvPr/>
        </p:nvSpPr>
        <p:spPr>
          <a:xfrm>
            <a:off x="3392931" y="1471647"/>
            <a:ext cx="1950481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only when the eye is in this position does the eye see the light from the torch</a:t>
            </a:r>
            <a:endParaRPr lang="en-US" sz="1067" dirty="0"/>
          </a:p>
        </p:txBody>
      </p:sp>
      <p:sp>
        <p:nvSpPr>
          <p:cNvPr id="24587" name="TextBox 24586"/>
          <p:cNvSpPr txBox="1"/>
          <p:nvPr/>
        </p:nvSpPr>
        <p:spPr>
          <a:xfrm>
            <a:off x="1630275" y="232731"/>
            <a:ext cx="113204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diffuse reflection</a:t>
            </a:r>
            <a:endParaRPr lang="en-US" sz="1067" dirty="0"/>
          </a:p>
        </p:txBody>
      </p:sp>
      <p:sp>
        <p:nvSpPr>
          <p:cNvPr id="51" name="TextBox 50"/>
          <p:cNvSpPr txBox="1"/>
          <p:nvPr/>
        </p:nvSpPr>
        <p:spPr>
          <a:xfrm>
            <a:off x="1650139" y="1415662"/>
            <a:ext cx="122020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specular reflection</a:t>
            </a:r>
            <a:endParaRPr lang="en-US" sz="1067" dirty="0"/>
          </a:p>
        </p:txBody>
      </p:sp>
      <p:sp>
        <p:nvSpPr>
          <p:cNvPr id="24588" name="TextBox 24587"/>
          <p:cNvSpPr txBox="1"/>
          <p:nvPr/>
        </p:nvSpPr>
        <p:spPr>
          <a:xfrm>
            <a:off x="4295932" y="1099612"/>
            <a:ext cx="130516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rough paper surface</a:t>
            </a:r>
            <a:endParaRPr lang="en-US" sz="1067" dirty="0"/>
          </a:p>
        </p:txBody>
      </p:sp>
      <p:sp>
        <p:nvSpPr>
          <p:cNvPr id="53" name="TextBox 52"/>
          <p:cNvSpPr txBox="1"/>
          <p:nvPr/>
        </p:nvSpPr>
        <p:spPr>
          <a:xfrm>
            <a:off x="4243557" y="2380067"/>
            <a:ext cx="171232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mirror with smooth surface</a:t>
            </a:r>
            <a:endParaRPr lang="en-US" sz="1067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3085007" y="803425"/>
            <a:ext cx="44248" cy="4171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165374" y="1023758"/>
            <a:ext cx="343140" cy="2022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110291" y="731185"/>
            <a:ext cx="152608" cy="4894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392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clip art person stand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3" r="20885"/>
          <a:stretch/>
        </p:blipFill>
        <p:spPr bwMode="auto">
          <a:xfrm>
            <a:off x="2088998" y="1027370"/>
            <a:ext cx="436324" cy="10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lip art person stand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3" r="20885"/>
          <a:stretch/>
        </p:blipFill>
        <p:spPr bwMode="auto">
          <a:xfrm flipH="1">
            <a:off x="5027361" y="1040012"/>
            <a:ext cx="436324" cy="1036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6" name="Straight Connector 5"/>
          <p:cNvCxnSpPr/>
          <p:nvPr/>
        </p:nvCxnSpPr>
        <p:spPr>
          <a:xfrm>
            <a:off x="3775802" y="521690"/>
            <a:ext cx="10836" cy="21852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316554" y="1117670"/>
            <a:ext cx="1459249" cy="25284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790251" y="1623350"/>
            <a:ext cx="1275037" cy="4009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75482" y="1612514"/>
            <a:ext cx="1311157" cy="4226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312942" y="1135730"/>
            <a:ext cx="1470085" cy="4840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51538" y="1059877"/>
            <a:ext cx="1535101" cy="5056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04" name="Straight Connector 25603"/>
          <p:cNvCxnSpPr/>
          <p:nvPr/>
        </p:nvCxnSpPr>
        <p:spPr>
          <a:xfrm flipV="1">
            <a:off x="3775803" y="1070713"/>
            <a:ext cx="1524265" cy="46956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6" name="TextBox 25605"/>
          <p:cNvSpPr txBox="1"/>
          <p:nvPr/>
        </p:nvSpPr>
        <p:spPr>
          <a:xfrm>
            <a:off x="3252062" y="604768"/>
            <a:ext cx="5421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mirror</a:t>
            </a:r>
            <a:endParaRPr lang="en-US" sz="1067" dirty="0"/>
          </a:p>
        </p:txBody>
      </p:sp>
      <p:sp>
        <p:nvSpPr>
          <p:cNvPr id="25608" name="TextBox 25607"/>
          <p:cNvSpPr txBox="1"/>
          <p:nvPr/>
        </p:nvSpPr>
        <p:spPr>
          <a:xfrm>
            <a:off x="4234528" y="1291048"/>
            <a:ext cx="91242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virtual image</a:t>
            </a:r>
            <a:endParaRPr lang="en-US" sz="1067" dirty="0"/>
          </a:p>
        </p:txBody>
      </p:sp>
      <p:sp>
        <p:nvSpPr>
          <p:cNvPr id="41" name="TextBox 40"/>
          <p:cNvSpPr txBox="1"/>
          <p:nvPr/>
        </p:nvSpPr>
        <p:spPr>
          <a:xfrm>
            <a:off x="1989667" y="754666"/>
            <a:ext cx="5325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object</a:t>
            </a:r>
            <a:endParaRPr lang="en-US" sz="1067" dirty="0"/>
          </a:p>
        </p:txBody>
      </p:sp>
      <p:sp>
        <p:nvSpPr>
          <p:cNvPr id="42" name="TextBox 41"/>
          <p:cNvSpPr txBox="1"/>
          <p:nvPr/>
        </p:nvSpPr>
        <p:spPr>
          <a:xfrm>
            <a:off x="1668200" y="314000"/>
            <a:ext cx="161275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person looking at their image in a plane mirror</a:t>
            </a:r>
            <a:endParaRPr lang="en-US" sz="1067" dirty="0"/>
          </a:p>
        </p:txBody>
      </p:sp>
      <p:sp>
        <p:nvSpPr>
          <p:cNvPr id="25609" name="TextBox 25608"/>
          <p:cNvSpPr txBox="1"/>
          <p:nvPr/>
        </p:nvSpPr>
        <p:spPr>
          <a:xfrm>
            <a:off x="3779415" y="503630"/>
            <a:ext cx="1715701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>
                <a:solidFill>
                  <a:srgbClr val="0000FF"/>
                </a:solidFill>
              </a:rPr>
              <a:t>light appears to be coming along this straight line from the tip of the head</a:t>
            </a:r>
            <a:endParaRPr lang="en-US" sz="1067" dirty="0">
              <a:solidFill>
                <a:srgbClr val="0000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96805" y="1989969"/>
            <a:ext cx="1715701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>
                <a:solidFill>
                  <a:srgbClr val="FF0000"/>
                </a:solidFill>
              </a:rPr>
              <a:t>light appears to be coming along this straight line from the toe</a:t>
            </a:r>
            <a:endParaRPr lang="en-US" sz="1067" dirty="0">
              <a:solidFill>
                <a:srgbClr val="FF0000"/>
              </a:solidFill>
            </a:endParaRPr>
          </a:p>
        </p:txBody>
      </p:sp>
      <p:cxnSp>
        <p:nvCxnSpPr>
          <p:cNvPr id="25612" name="Straight Arrow Connector 25611"/>
          <p:cNvCxnSpPr/>
          <p:nvPr/>
        </p:nvCxnSpPr>
        <p:spPr>
          <a:xfrm>
            <a:off x="2507990" y="2634710"/>
            <a:ext cx="128226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784833" y="2636516"/>
            <a:ext cx="128226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3" name="TextBox 25612"/>
          <p:cNvSpPr txBox="1"/>
          <p:nvPr/>
        </p:nvSpPr>
        <p:spPr>
          <a:xfrm>
            <a:off x="4382618" y="2501069"/>
            <a:ext cx="253596" cy="256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11864" y="2495651"/>
            <a:ext cx="253596" cy="256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1973413" y="1070714"/>
            <a:ext cx="3612" cy="98246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551101" y="1072520"/>
            <a:ext cx="3612" cy="98246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868665" y="1482484"/>
            <a:ext cx="253596" cy="256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42741" y="1469842"/>
            <a:ext cx="253596" cy="256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626" name="Group 25625"/>
          <p:cNvGrpSpPr/>
          <p:nvPr/>
        </p:nvGrpSpPr>
        <p:grpSpPr>
          <a:xfrm>
            <a:off x="2475481" y="1756994"/>
            <a:ext cx="162540" cy="473172"/>
            <a:chOff x="434848" y="2535936"/>
            <a:chExt cx="182880" cy="532384"/>
          </a:xfrm>
        </p:grpSpPr>
        <p:cxnSp>
          <p:nvCxnSpPr>
            <p:cNvPr id="25616" name="Straight Arrow Connector 25615"/>
            <p:cNvCxnSpPr/>
            <p:nvPr/>
          </p:nvCxnSpPr>
          <p:spPr>
            <a:xfrm flipV="1">
              <a:off x="438912" y="2702560"/>
              <a:ext cx="178816" cy="150368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436880" y="2665984"/>
              <a:ext cx="95504" cy="180848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451104" y="2820416"/>
              <a:ext cx="166624" cy="32512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436880" y="2838704"/>
              <a:ext cx="180848" cy="115824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442976" y="2535936"/>
              <a:ext cx="69088" cy="304800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434848" y="2836672"/>
              <a:ext cx="125984" cy="231648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0078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image thin le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9" b="13246"/>
          <a:stretch/>
        </p:blipFill>
        <p:spPr bwMode="auto">
          <a:xfrm>
            <a:off x="1665377" y="879278"/>
            <a:ext cx="4215884" cy="181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45653" y="604766"/>
            <a:ext cx="1331134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converging lenses</a:t>
            </a:r>
            <a:endParaRPr lang="en-US" sz="1244" dirty="0"/>
          </a:p>
        </p:txBody>
      </p:sp>
      <p:sp>
        <p:nvSpPr>
          <p:cNvPr id="7" name="TextBox 6"/>
          <p:cNvSpPr txBox="1"/>
          <p:nvPr/>
        </p:nvSpPr>
        <p:spPr>
          <a:xfrm>
            <a:off x="4214661" y="601154"/>
            <a:ext cx="1221296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diverging lenses</a:t>
            </a:r>
            <a:endParaRPr lang="en-US" sz="1244" dirty="0"/>
          </a:p>
        </p:txBody>
      </p:sp>
      <p:sp>
        <p:nvSpPr>
          <p:cNvPr id="8" name="TextBox 7"/>
          <p:cNvSpPr txBox="1"/>
          <p:nvPr/>
        </p:nvSpPr>
        <p:spPr>
          <a:xfrm>
            <a:off x="1648335" y="2674442"/>
            <a:ext cx="787395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convex</a:t>
            </a:r>
          </a:p>
          <a:p>
            <a:r>
              <a:rPr lang="en-AU" sz="1244" dirty="0"/>
              <a:t>meniscus</a:t>
            </a:r>
            <a:endParaRPr lang="en-US" sz="1244" dirty="0"/>
          </a:p>
        </p:txBody>
      </p:sp>
      <p:sp>
        <p:nvSpPr>
          <p:cNvPr id="9" name="TextBox 8"/>
          <p:cNvSpPr txBox="1"/>
          <p:nvPr/>
        </p:nvSpPr>
        <p:spPr>
          <a:xfrm>
            <a:off x="2361703" y="2671525"/>
            <a:ext cx="631968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 err="1"/>
              <a:t>plano</a:t>
            </a:r>
            <a:r>
              <a:rPr lang="en-AU" sz="1244" dirty="0"/>
              <a:t>-</a:t>
            </a:r>
          </a:p>
          <a:p>
            <a:r>
              <a:rPr lang="en-AU" sz="1244" dirty="0"/>
              <a:t>convex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36012" y="2672636"/>
            <a:ext cx="635110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double</a:t>
            </a:r>
          </a:p>
          <a:p>
            <a:r>
              <a:rPr lang="en-AU" sz="1244" dirty="0"/>
              <a:t>convex</a:t>
            </a:r>
            <a:endParaRPr lang="en-US" sz="1244" dirty="0"/>
          </a:p>
        </p:txBody>
      </p:sp>
      <p:sp>
        <p:nvSpPr>
          <p:cNvPr id="11" name="TextBox 10"/>
          <p:cNvSpPr txBox="1"/>
          <p:nvPr/>
        </p:nvSpPr>
        <p:spPr>
          <a:xfrm>
            <a:off x="3752326" y="2650964"/>
            <a:ext cx="787395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concave</a:t>
            </a:r>
          </a:p>
          <a:p>
            <a:r>
              <a:rPr lang="en-AU" sz="1244" dirty="0"/>
              <a:t>meniscus</a:t>
            </a:r>
            <a:endParaRPr lang="en-US" sz="1244" dirty="0"/>
          </a:p>
        </p:txBody>
      </p:sp>
      <p:sp>
        <p:nvSpPr>
          <p:cNvPr id="12" name="TextBox 11"/>
          <p:cNvSpPr txBox="1"/>
          <p:nvPr/>
        </p:nvSpPr>
        <p:spPr>
          <a:xfrm>
            <a:off x="4566832" y="2651659"/>
            <a:ext cx="708399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 err="1"/>
              <a:t>plano</a:t>
            </a:r>
            <a:r>
              <a:rPr lang="en-AU" sz="1244" dirty="0"/>
              <a:t>-</a:t>
            </a:r>
          </a:p>
          <a:p>
            <a:r>
              <a:rPr lang="en-AU" sz="1244" dirty="0"/>
              <a:t>concave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7828" y="2663606"/>
            <a:ext cx="708399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double</a:t>
            </a:r>
          </a:p>
          <a:p>
            <a:r>
              <a:rPr lang="en-AU" sz="1244" dirty="0"/>
              <a:t>concave</a:t>
            </a:r>
            <a:endParaRPr lang="en-US" sz="1244" dirty="0"/>
          </a:p>
        </p:txBody>
      </p:sp>
    </p:spTree>
    <p:extLst>
      <p:ext uri="{BB962C8B-B14F-4D97-AF65-F5344CB8AC3E}">
        <p14:creationId xmlns:p14="http://schemas.microsoft.com/office/powerpoint/2010/main" val="408015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830" y="590601"/>
            <a:ext cx="1425048" cy="74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/>
          <a:stretch/>
        </p:blipFill>
        <p:spPr bwMode="auto">
          <a:xfrm>
            <a:off x="3205106" y="814261"/>
            <a:ext cx="541800" cy="45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Image result for clip art person liste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103" y="911788"/>
            <a:ext cx="444672" cy="78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148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 for image glass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1" t="34947" b="6281"/>
          <a:stretch/>
        </p:blipFill>
        <p:spPr bwMode="auto">
          <a:xfrm>
            <a:off x="1604990" y="666169"/>
            <a:ext cx="940379" cy="4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Image result for image cam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64" y="536137"/>
            <a:ext cx="656764" cy="65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Image result for image telescop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3" t="7395" r="21277" b="36938"/>
          <a:stretch/>
        </p:blipFill>
        <p:spPr bwMode="auto">
          <a:xfrm>
            <a:off x="3360423" y="561421"/>
            <a:ext cx="899704" cy="57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Image result for image microscop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4" r="24293" b="6920"/>
          <a:stretch/>
        </p:blipFill>
        <p:spPr bwMode="auto">
          <a:xfrm>
            <a:off x="4346500" y="377210"/>
            <a:ext cx="666403" cy="100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Image result for image binocular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1" b="15759"/>
          <a:stretch/>
        </p:blipFill>
        <p:spPr bwMode="auto">
          <a:xfrm>
            <a:off x="5028999" y="635907"/>
            <a:ext cx="856213" cy="5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147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78278" y="1168238"/>
            <a:ext cx="191436" cy="1260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Connector 7"/>
          <p:cNvCxnSpPr/>
          <p:nvPr/>
        </p:nvCxnSpPr>
        <p:spPr>
          <a:xfrm>
            <a:off x="2898086" y="2175986"/>
            <a:ext cx="879522" cy="3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6280" y="1285628"/>
            <a:ext cx="879522" cy="3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908922" y="1417466"/>
            <a:ext cx="879522" cy="3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6280" y="1542080"/>
            <a:ext cx="879522" cy="3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01698" y="2053178"/>
            <a:ext cx="879522" cy="3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96280" y="1668500"/>
            <a:ext cx="879522" cy="3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01698" y="1926758"/>
            <a:ext cx="879522" cy="3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03504" y="2311436"/>
            <a:ext cx="879522" cy="3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83027" y="1291046"/>
            <a:ext cx="1275037" cy="76935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73997" y="1415660"/>
            <a:ext cx="1291291" cy="57972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710263" y="1796726"/>
            <a:ext cx="2633149" cy="72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94474" y="1164626"/>
            <a:ext cx="879522" cy="3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779415" y="1547498"/>
            <a:ext cx="1311157" cy="39009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770385" y="1675724"/>
            <a:ext cx="1284067" cy="1824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775803" y="1738934"/>
            <a:ext cx="1267813" cy="19143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77609" y="1670306"/>
            <a:ext cx="1302127" cy="38467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779415" y="1594454"/>
            <a:ext cx="1293097" cy="58514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783027" y="1533050"/>
            <a:ext cx="1289485" cy="78019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013147" y="1775055"/>
            <a:ext cx="89928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optical axis</a:t>
            </a:r>
            <a:endParaRPr lang="en-US" sz="1244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3779414" y="781754"/>
            <a:ext cx="0" cy="1982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41490" y="704096"/>
            <a:ext cx="726609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lens axis</a:t>
            </a:r>
            <a:endParaRPr lang="en-US" sz="1244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970326" y="2309630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979356" y="1161324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68209" y="1926758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969140" y="2174180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982968" y="1285628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977550" y="1415970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975744" y="1540584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977550" y="1670306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07117" y="1802144"/>
            <a:ext cx="2147335" cy="18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979356" y="1805756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974813" y="2049566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626428" y="779948"/>
            <a:ext cx="0" cy="1982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635461" y="781754"/>
            <a:ext cx="888513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59" name="TextBox 58"/>
          <p:cNvSpPr txBox="1"/>
          <p:nvPr/>
        </p:nvSpPr>
        <p:spPr>
          <a:xfrm>
            <a:off x="4584892" y="1637799"/>
            <a:ext cx="1125501" cy="858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AU" sz="1244" dirty="0"/>
            </a:br>
            <a:r>
              <a:rPr lang="en-AU" sz="1244" dirty="0"/>
              <a:t>F</a:t>
            </a:r>
          </a:p>
          <a:p>
            <a:r>
              <a:rPr lang="en-AU" sz="1244" dirty="0"/>
              <a:t>principle focus</a:t>
            </a:r>
          </a:p>
          <a:p>
            <a:r>
              <a:rPr lang="en-AU" sz="1244" dirty="0"/>
              <a:t>(focal point)</a:t>
            </a:r>
            <a:endParaRPr lang="en-US" sz="1244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3786638" y="2569694"/>
            <a:ext cx="841596" cy="36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32459" y="2540798"/>
            <a:ext cx="937372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 </a:t>
            </a:r>
          </a:p>
          <a:p>
            <a:r>
              <a:rPr lang="en-AU" sz="1244" dirty="0"/>
              <a:t>focal length</a:t>
            </a:r>
            <a:endParaRPr lang="en-US" sz="1244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394212" y="2315049"/>
            <a:ext cx="1415837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>
                <a:solidFill>
                  <a:srgbClr val="0070C0"/>
                </a:solidFill>
              </a:rPr>
              <a:t>double convex lens</a:t>
            </a:r>
            <a:endParaRPr lang="en-US" sz="1244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46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81890" y="1168238"/>
            <a:ext cx="191436" cy="1260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9" name="Straight Connector 18"/>
          <p:cNvCxnSpPr>
            <a:stCxn id="38" idx="2"/>
          </p:cNvCxnSpPr>
          <p:nvPr/>
        </p:nvCxnSpPr>
        <p:spPr>
          <a:xfrm flipV="1">
            <a:off x="2358042" y="1807565"/>
            <a:ext cx="2974535" cy="128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80278" y="1276994"/>
            <a:ext cx="1241667" cy="118434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83027" y="1421078"/>
            <a:ext cx="1249753" cy="97162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772191" y="1540274"/>
            <a:ext cx="1285873" cy="82353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779415" y="1681142"/>
            <a:ext cx="1275037" cy="61042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78522" y="1961097"/>
            <a:ext cx="1279542" cy="19683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783027" y="2085686"/>
            <a:ext cx="1282261" cy="2889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772191" y="2045956"/>
            <a:ext cx="1278649" cy="17337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783027" y="1973714"/>
            <a:ext cx="1282261" cy="36842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08399" y="1536663"/>
            <a:ext cx="89928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optical axis</a:t>
            </a:r>
            <a:endParaRPr lang="en-US" sz="1244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3779414" y="781754"/>
            <a:ext cx="0" cy="1982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41490" y="704096"/>
            <a:ext cx="726609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lens axis</a:t>
            </a:r>
            <a:endParaRPr lang="en-US" sz="1244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79356" y="1161324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44514" y="1882529"/>
            <a:ext cx="1034901" cy="33319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69014">
            <a:off x="2939399" y="1154341"/>
            <a:ext cx="879522" cy="3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69014">
            <a:off x="2911095" y="1283724"/>
            <a:ext cx="879522" cy="3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82575" y="1264025"/>
            <a:ext cx="896840" cy="28347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31349" y="1752268"/>
            <a:ext cx="1051678" cy="33703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43893" y="1384383"/>
            <a:ext cx="939134" cy="29676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70031" y="1631912"/>
            <a:ext cx="1009385" cy="33096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54049" y="1998694"/>
            <a:ext cx="1128977" cy="339835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069014">
            <a:off x="2712500" y="2053889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69014">
            <a:off x="2827635" y="1688732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69014">
            <a:off x="2752815" y="1924572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069014">
            <a:off x="3037856" y="1082867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069014">
            <a:off x="2992816" y="1205300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069014">
            <a:off x="2952968" y="1323385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069014">
            <a:off x="2914995" y="1447438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806094" y="1511319"/>
            <a:ext cx="2251969" cy="71162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69014">
            <a:off x="2875271" y="1576944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69014">
            <a:off x="2796346" y="1807671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648100" y="790784"/>
            <a:ext cx="0" cy="1982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635461" y="781754"/>
            <a:ext cx="888513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59" name="TextBox 58"/>
          <p:cNvSpPr txBox="1"/>
          <p:nvPr/>
        </p:nvSpPr>
        <p:spPr>
          <a:xfrm>
            <a:off x="4613788" y="1988164"/>
            <a:ext cx="866199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AU" sz="1244" dirty="0"/>
            </a:br>
            <a:r>
              <a:rPr lang="en-AU" sz="1244" dirty="0" err="1"/>
              <a:t>F</a:t>
            </a:r>
            <a:r>
              <a:rPr lang="en-AU" sz="1244" baseline="-25000" dirty="0" err="1"/>
              <a:t>p</a:t>
            </a:r>
            <a:endParaRPr lang="en-AU" sz="1244" baseline="-25000" dirty="0"/>
          </a:p>
          <a:p>
            <a:r>
              <a:rPr lang="en-AU" sz="1244" dirty="0"/>
              <a:t>focal point</a:t>
            </a:r>
            <a:endParaRPr lang="en-US" sz="1244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779414" y="2573306"/>
            <a:ext cx="8741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10787" y="2602202"/>
            <a:ext cx="937372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 </a:t>
            </a:r>
          </a:p>
          <a:p>
            <a:r>
              <a:rPr lang="en-AU" sz="1244" dirty="0"/>
              <a:t>focal length</a:t>
            </a:r>
            <a:endParaRPr lang="en-US" sz="1244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394212" y="2315049"/>
            <a:ext cx="1415837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>
                <a:solidFill>
                  <a:srgbClr val="0070C0"/>
                </a:solidFill>
              </a:rPr>
              <a:t>double convex lens</a:t>
            </a:r>
            <a:endParaRPr lang="en-US" sz="1244" dirty="0">
              <a:solidFill>
                <a:srgbClr val="0070C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93922" y="989444"/>
            <a:ext cx="866199" cy="858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AU" sz="1244" dirty="0"/>
            </a:br>
            <a:r>
              <a:rPr lang="en-AU" sz="1244" dirty="0"/>
              <a:t>principle</a:t>
            </a:r>
          </a:p>
          <a:p>
            <a:r>
              <a:rPr lang="en-AU" sz="1244" dirty="0"/>
              <a:t>focal point</a:t>
            </a:r>
          </a:p>
          <a:p>
            <a:r>
              <a:rPr lang="en-AU" sz="1244" dirty="0"/>
              <a:t>F</a:t>
            </a:r>
            <a:endParaRPr lang="en-US" sz="1244" dirty="0"/>
          </a:p>
        </p:txBody>
      </p:sp>
      <p:sp>
        <p:nvSpPr>
          <p:cNvPr id="71" name="Oval 70"/>
          <p:cNvSpPr/>
          <p:nvPr/>
        </p:nvSpPr>
        <p:spPr>
          <a:xfrm>
            <a:off x="4628236" y="1782279"/>
            <a:ext cx="40634" cy="406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6366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059921" y="1148571"/>
            <a:ext cx="191436" cy="1260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526816" y="2281130"/>
            <a:ext cx="2285536" cy="2850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84250" y="1435526"/>
            <a:ext cx="1549549" cy="84882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973413" y="1049044"/>
            <a:ext cx="0" cy="114500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525163" y="1438320"/>
            <a:ext cx="2300534" cy="97778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26663" y="2981464"/>
            <a:ext cx="89928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optical axis</a:t>
            </a:r>
            <a:endParaRPr lang="en-US" sz="1244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3526574" y="781754"/>
            <a:ext cx="0" cy="1982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88650" y="704096"/>
            <a:ext cx="726609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lens axis</a:t>
            </a:r>
            <a:endParaRPr lang="en-US" sz="1244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834875" y="1435836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069014">
            <a:off x="1600004" y="2927994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69014">
            <a:off x="1715139" y="2562836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69014">
            <a:off x="1640319" y="2798677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837689" y="1642377"/>
            <a:ext cx="219324" cy="49602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854055" y="1916515"/>
            <a:ext cx="206573" cy="111381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069014">
            <a:off x="1840471" y="2197489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069014">
            <a:off x="1802499" y="2321542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69014">
            <a:off x="1762774" y="2451048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69014">
            <a:off x="1683849" y="2681776"/>
            <a:ext cx="238392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395260" y="790784"/>
            <a:ext cx="0" cy="1982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382620" y="781754"/>
            <a:ext cx="888513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59" name="TextBox 58"/>
          <p:cNvSpPr txBox="1"/>
          <p:nvPr/>
        </p:nvSpPr>
        <p:spPr>
          <a:xfrm>
            <a:off x="4440412" y="2620264"/>
            <a:ext cx="866199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AU" sz="1244" dirty="0"/>
            </a:br>
            <a:r>
              <a:rPr lang="en-AU" sz="1244" dirty="0" err="1"/>
              <a:t>F</a:t>
            </a:r>
            <a:r>
              <a:rPr lang="en-AU" sz="1244" baseline="-25000" dirty="0" err="1"/>
              <a:t>p</a:t>
            </a:r>
            <a:endParaRPr lang="en-AU" sz="1244" baseline="-25000" dirty="0"/>
          </a:p>
          <a:p>
            <a:r>
              <a:rPr lang="en-AU" sz="1244" dirty="0"/>
              <a:t>focal point</a:t>
            </a:r>
            <a:endParaRPr lang="en-US" sz="1244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526574" y="2573306"/>
            <a:ext cx="8741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00155" y="2688890"/>
            <a:ext cx="937372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 </a:t>
            </a:r>
          </a:p>
          <a:p>
            <a:r>
              <a:rPr lang="en-AU" sz="1244" dirty="0"/>
              <a:t>focal length</a:t>
            </a:r>
            <a:endParaRPr lang="en-US" sz="1244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44692" y="1401213"/>
            <a:ext cx="258404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F</a:t>
            </a:r>
            <a:endParaRPr lang="en-US" sz="1244" dirty="0"/>
          </a:p>
        </p:txBody>
      </p:sp>
      <p:pic>
        <p:nvPicPr>
          <p:cNvPr id="20482" name="Picture 2" descr="Image result for clip art pine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48" y="1413854"/>
            <a:ext cx="185059" cy="55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Arrow Connector 51"/>
          <p:cNvCxnSpPr/>
          <p:nvPr/>
        </p:nvCxnSpPr>
        <p:spPr>
          <a:xfrm flipH="1">
            <a:off x="2657888" y="2618456"/>
            <a:ext cx="8741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663305" y="879278"/>
            <a:ext cx="0" cy="1982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699080" y="783871"/>
            <a:ext cx="0" cy="1982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365316" y="2827952"/>
            <a:ext cx="937372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 </a:t>
            </a:r>
          </a:p>
          <a:p>
            <a:r>
              <a:rPr lang="en-AU" sz="1244" dirty="0"/>
              <a:t>focal length</a:t>
            </a:r>
            <a:endParaRPr lang="en-US" sz="1244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97561" y="1803953"/>
            <a:ext cx="4002098" cy="36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74967" y="1431639"/>
            <a:ext cx="1551608" cy="750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73837" y="1429854"/>
            <a:ext cx="3866677" cy="93756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446585" y="1883415"/>
            <a:ext cx="258404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F</a:t>
            </a:r>
            <a:endParaRPr lang="en-US" sz="1244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1973161" y="1935513"/>
            <a:ext cx="1551608" cy="7500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529398" y="1561947"/>
            <a:ext cx="2381099" cy="380078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977026" y="1607633"/>
            <a:ext cx="3971425" cy="326352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982191" y="1655859"/>
            <a:ext cx="1551608" cy="277848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520905" y="1655583"/>
            <a:ext cx="2241501" cy="7500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526575" y="1067101"/>
            <a:ext cx="2062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526575" y="1598066"/>
            <a:ext cx="1773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0" name="Straight Connector 20479"/>
          <p:cNvCxnSpPr/>
          <p:nvPr/>
        </p:nvCxnSpPr>
        <p:spPr>
          <a:xfrm>
            <a:off x="3533545" y="2328960"/>
            <a:ext cx="1999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086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/>
          <p:cNvSpPr/>
          <p:nvPr/>
        </p:nvSpPr>
        <p:spPr>
          <a:xfrm>
            <a:off x="3681185" y="1166631"/>
            <a:ext cx="191436" cy="1260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8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 flipV="1">
            <a:off x="5068957" y="1433721"/>
            <a:ext cx="506777" cy="128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2437614" y="1161014"/>
            <a:ext cx="506777" cy="8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779414" y="774530"/>
            <a:ext cx="0" cy="23116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59169" y="1800338"/>
            <a:ext cx="42657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43702" y="760082"/>
            <a:ext cx="0" cy="2318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18738" y="781754"/>
            <a:ext cx="3612" cy="2300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692202" y="1161014"/>
            <a:ext cx="109082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72191" y="1157403"/>
            <a:ext cx="1845733" cy="185295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690086" y="1158900"/>
            <a:ext cx="3075930" cy="181895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692202" y="1161014"/>
            <a:ext cx="1087213" cy="155316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75803" y="2710562"/>
            <a:ext cx="175182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684977" y="778142"/>
            <a:ext cx="14448" cy="2300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321402" y="778142"/>
            <a:ext cx="7563" cy="23044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692201" y="1392182"/>
            <a:ext cx="2802914" cy="664608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691298" y="2045956"/>
            <a:ext cx="1091728" cy="11175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688590" y="1446364"/>
            <a:ext cx="1090825" cy="614041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776931" y="1431916"/>
            <a:ext cx="1757916" cy="17947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779415" y="1366898"/>
            <a:ext cx="1715701" cy="682668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539975" y="1832847"/>
            <a:ext cx="89928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optical axis</a:t>
            </a:r>
            <a:endParaRPr lang="en-US" sz="1244" dirty="0"/>
          </a:p>
        </p:txBody>
      </p:sp>
      <p:sp>
        <p:nvSpPr>
          <p:cNvPr id="101" name="TextBox 100"/>
          <p:cNvSpPr txBox="1"/>
          <p:nvPr/>
        </p:nvSpPr>
        <p:spPr>
          <a:xfrm>
            <a:off x="3459753" y="248983"/>
            <a:ext cx="61223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lens axis</a:t>
            </a:r>
            <a:endParaRPr lang="en-US" sz="1244" dirty="0"/>
          </a:p>
        </p:txBody>
      </p:sp>
      <p:sp>
        <p:nvSpPr>
          <p:cNvPr id="102" name="TextBox 101"/>
          <p:cNvSpPr txBox="1"/>
          <p:nvPr/>
        </p:nvSpPr>
        <p:spPr>
          <a:xfrm>
            <a:off x="4104495" y="250789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7652" y="230923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9" name="TextBox 108"/>
          <p:cNvSpPr txBox="1"/>
          <p:nvPr/>
        </p:nvSpPr>
        <p:spPr>
          <a:xfrm>
            <a:off x="2383376" y="238147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object plane</a:t>
            </a:r>
            <a:endParaRPr lang="en-US" sz="1244" dirty="0"/>
          </a:p>
        </p:txBody>
      </p:sp>
      <p:sp>
        <p:nvSpPr>
          <p:cNvPr id="110" name="TextBox 109"/>
          <p:cNvSpPr txBox="1"/>
          <p:nvPr/>
        </p:nvSpPr>
        <p:spPr>
          <a:xfrm>
            <a:off x="4987630" y="274267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image plane</a:t>
            </a:r>
            <a:endParaRPr lang="en-US" sz="1244" dirty="0"/>
          </a:p>
        </p:txBody>
      </p:sp>
      <p:sp>
        <p:nvSpPr>
          <p:cNvPr id="111" name="TextBox 110"/>
          <p:cNvSpPr txBox="1"/>
          <p:nvPr/>
        </p:nvSpPr>
        <p:spPr>
          <a:xfrm>
            <a:off x="3026631" y="1531245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sp>
        <p:nvSpPr>
          <p:cNvPr id="112" name="TextBox 111"/>
          <p:cNvSpPr txBox="1"/>
          <p:nvPr/>
        </p:nvSpPr>
        <p:spPr>
          <a:xfrm>
            <a:off x="4289026" y="1800339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cxnSp>
        <p:nvCxnSpPr>
          <p:cNvPr id="21511" name="Straight Arrow Connector 21510"/>
          <p:cNvCxnSpPr/>
          <p:nvPr/>
        </p:nvCxnSpPr>
        <p:spPr>
          <a:xfrm flipH="1">
            <a:off x="3143701" y="2833370"/>
            <a:ext cx="63992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>
            <a:off x="3781220" y="2835176"/>
            <a:ext cx="63992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2688590" y="3033837"/>
            <a:ext cx="108901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3781221" y="3035643"/>
            <a:ext cx="154051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21513"/>
          <p:cNvSpPr txBox="1"/>
          <p:nvPr/>
        </p:nvSpPr>
        <p:spPr>
          <a:xfrm>
            <a:off x="3194272" y="2793641"/>
            <a:ext cx="5597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U" sz="1067" dirty="0"/>
              <a:t> = 200</a:t>
            </a:r>
            <a:endParaRPr lang="en-US" sz="1067" dirty="0"/>
          </a:p>
        </p:txBody>
      </p:sp>
      <p:sp>
        <p:nvSpPr>
          <p:cNvPr id="121" name="TextBox 120"/>
          <p:cNvSpPr txBox="1"/>
          <p:nvPr/>
        </p:nvSpPr>
        <p:spPr>
          <a:xfrm>
            <a:off x="3831791" y="2795447"/>
            <a:ext cx="5597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U" sz="1067" dirty="0"/>
              <a:t> = 200</a:t>
            </a:r>
            <a:endParaRPr lang="en-US" sz="1067" dirty="0"/>
          </a:p>
        </p:txBody>
      </p:sp>
      <p:sp>
        <p:nvSpPr>
          <p:cNvPr id="122" name="TextBox 121"/>
          <p:cNvSpPr txBox="1"/>
          <p:nvPr/>
        </p:nvSpPr>
        <p:spPr>
          <a:xfrm>
            <a:off x="2892667" y="3012167"/>
            <a:ext cx="63511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AU" sz="106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AU" sz="1067" dirty="0"/>
              <a:t> = 340</a:t>
            </a:r>
            <a:endParaRPr lang="en-US" sz="1067" dirty="0"/>
          </a:p>
        </p:txBody>
      </p:sp>
      <p:sp>
        <p:nvSpPr>
          <p:cNvPr id="123" name="TextBox 122"/>
          <p:cNvSpPr txBox="1"/>
          <p:nvPr/>
        </p:nvSpPr>
        <p:spPr>
          <a:xfrm>
            <a:off x="4234526" y="3013973"/>
            <a:ext cx="6158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AU" sz="106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U" sz="1067" dirty="0"/>
              <a:t> = 486</a:t>
            </a:r>
            <a:endParaRPr lang="en-US" sz="1067" dirty="0"/>
          </a:p>
        </p:txBody>
      </p:sp>
      <p:sp>
        <p:nvSpPr>
          <p:cNvPr id="127" name="TextBox 126"/>
          <p:cNvSpPr txBox="1"/>
          <p:nvPr/>
        </p:nvSpPr>
        <p:spPr>
          <a:xfrm>
            <a:off x="1949936" y="1278406"/>
            <a:ext cx="63831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AU" sz="106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AU" sz="106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280</a:t>
            </a:r>
            <a:endParaRPr lang="en-US" sz="1067" dirty="0"/>
          </a:p>
        </p:txBody>
      </p:sp>
      <p:sp>
        <p:nvSpPr>
          <p:cNvPr id="128" name="TextBox 127"/>
          <p:cNvSpPr txBox="1"/>
          <p:nvPr/>
        </p:nvSpPr>
        <p:spPr>
          <a:xfrm>
            <a:off x="5386756" y="2425217"/>
            <a:ext cx="61908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AU" sz="106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400</a:t>
            </a:r>
            <a:endParaRPr lang="en-US" sz="1067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2934206" y="1161014"/>
            <a:ext cx="104748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2964908" y="1314524"/>
            <a:ext cx="95718" cy="59598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2901697" y="1464422"/>
            <a:ext cx="72240" cy="93912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2973938" y="2053178"/>
            <a:ext cx="130032" cy="3612"/>
          </a:xfrm>
          <a:prstGeom prst="straightConnector1">
            <a:avLst/>
          </a:prstGeom>
          <a:ln w="31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V="1">
            <a:off x="2990192" y="1948430"/>
            <a:ext cx="149898" cy="34314"/>
          </a:xfrm>
          <a:prstGeom prst="straightConnector1">
            <a:avLst/>
          </a:prstGeom>
          <a:ln w="31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2950460" y="1840070"/>
            <a:ext cx="139062" cy="66822"/>
          </a:xfrm>
          <a:prstGeom prst="straightConnector1">
            <a:avLst/>
          </a:prstGeom>
          <a:ln w="31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457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/>
          <p:cNvSpPr/>
          <p:nvPr/>
        </p:nvSpPr>
        <p:spPr>
          <a:xfrm>
            <a:off x="5465514" y="939074"/>
            <a:ext cx="191436" cy="1260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8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 flipV="1">
            <a:off x="2148547" y="957344"/>
            <a:ext cx="292384" cy="8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3273735" y="1568206"/>
            <a:ext cx="165501" cy="2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779414" y="774530"/>
            <a:ext cx="0" cy="23116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59169" y="1800338"/>
            <a:ext cx="42657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43702" y="760082"/>
            <a:ext cx="0" cy="2318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18738" y="781754"/>
            <a:ext cx="3612" cy="2300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364099" y="1572945"/>
            <a:ext cx="422604" cy="361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98937" y="869505"/>
            <a:ext cx="2496939" cy="105173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02611" y="840086"/>
            <a:ext cx="2224814" cy="129075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684977" y="778142"/>
            <a:ext cx="14448" cy="2300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321402" y="778142"/>
            <a:ext cx="7563" cy="23044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539975" y="1832847"/>
            <a:ext cx="89928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optical axis</a:t>
            </a:r>
            <a:endParaRPr lang="en-US" sz="1244" dirty="0"/>
          </a:p>
        </p:txBody>
      </p:sp>
      <p:sp>
        <p:nvSpPr>
          <p:cNvPr id="101" name="TextBox 100"/>
          <p:cNvSpPr txBox="1"/>
          <p:nvPr/>
        </p:nvSpPr>
        <p:spPr>
          <a:xfrm>
            <a:off x="3459753" y="248983"/>
            <a:ext cx="61223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lens axis</a:t>
            </a:r>
            <a:endParaRPr lang="en-US" sz="1244" dirty="0"/>
          </a:p>
        </p:txBody>
      </p:sp>
      <p:sp>
        <p:nvSpPr>
          <p:cNvPr id="102" name="TextBox 101"/>
          <p:cNvSpPr txBox="1"/>
          <p:nvPr/>
        </p:nvSpPr>
        <p:spPr>
          <a:xfrm>
            <a:off x="4104495" y="250789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7652" y="230923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9" name="TextBox 108"/>
          <p:cNvSpPr txBox="1"/>
          <p:nvPr/>
        </p:nvSpPr>
        <p:spPr>
          <a:xfrm>
            <a:off x="2320860" y="234469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object plane</a:t>
            </a:r>
            <a:endParaRPr lang="en-US" sz="1244" dirty="0"/>
          </a:p>
        </p:txBody>
      </p:sp>
      <p:sp>
        <p:nvSpPr>
          <p:cNvPr id="110" name="TextBox 109"/>
          <p:cNvSpPr txBox="1"/>
          <p:nvPr/>
        </p:nvSpPr>
        <p:spPr>
          <a:xfrm>
            <a:off x="4987630" y="274267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image plane</a:t>
            </a:r>
            <a:endParaRPr lang="en-US" sz="1244" dirty="0"/>
          </a:p>
        </p:txBody>
      </p:sp>
      <p:sp>
        <p:nvSpPr>
          <p:cNvPr id="111" name="TextBox 110"/>
          <p:cNvSpPr txBox="1"/>
          <p:nvPr/>
        </p:nvSpPr>
        <p:spPr>
          <a:xfrm>
            <a:off x="3026631" y="1531245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sp>
        <p:nvSpPr>
          <p:cNvPr id="112" name="TextBox 111"/>
          <p:cNvSpPr txBox="1"/>
          <p:nvPr/>
        </p:nvSpPr>
        <p:spPr>
          <a:xfrm>
            <a:off x="4289026" y="1800339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3533617" y="1572880"/>
            <a:ext cx="104748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3520192" y="1656520"/>
            <a:ext cx="95718" cy="59598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0007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/>
          <p:cNvSpPr/>
          <p:nvPr/>
        </p:nvSpPr>
        <p:spPr>
          <a:xfrm>
            <a:off x="3677573" y="1159407"/>
            <a:ext cx="191436" cy="1260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8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2459179" y="1132118"/>
            <a:ext cx="292384" cy="66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50"/>
            </a:solidFill>
            <a:prstDash val="dash"/>
          </a:ln>
        </p:spPr>
      </p:pic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3273735" y="1568206"/>
            <a:ext cx="165501" cy="2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775802" y="774530"/>
            <a:ext cx="3612" cy="17518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59169" y="1800338"/>
            <a:ext cx="3377222" cy="10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140090" y="922622"/>
            <a:ext cx="7224" cy="1643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22350" y="973190"/>
            <a:ext cx="0" cy="15820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364099" y="1572945"/>
            <a:ext cx="422604" cy="361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83026" y="1580006"/>
            <a:ext cx="827148" cy="29618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506" idx="0"/>
          </p:cNvCxnSpPr>
          <p:nvPr/>
        </p:nvCxnSpPr>
        <p:spPr>
          <a:xfrm>
            <a:off x="3356485" y="1568206"/>
            <a:ext cx="970942" cy="56264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605513" y="731186"/>
            <a:ext cx="10836" cy="17951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353200" y="742022"/>
            <a:ext cx="7225" cy="1798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056491" y="1811175"/>
            <a:ext cx="89928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optical axis</a:t>
            </a:r>
            <a:endParaRPr lang="en-US" sz="1244" dirty="0"/>
          </a:p>
        </p:txBody>
      </p:sp>
      <p:sp>
        <p:nvSpPr>
          <p:cNvPr id="101" name="TextBox 100"/>
          <p:cNvSpPr txBox="1"/>
          <p:nvPr/>
        </p:nvSpPr>
        <p:spPr>
          <a:xfrm>
            <a:off x="3531993" y="350119"/>
            <a:ext cx="61223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lens axis</a:t>
            </a:r>
            <a:endParaRPr lang="en-US" sz="1244" dirty="0"/>
          </a:p>
        </p:txBody>
      </p:sp>
      <p:sp>
        <p:nvSpPr>
          <p:cNvPr id="102" name="TextBox 101"/>
          <p:cNvSpPr txBox="1"/>
          <p:nvPr/>
        </p:nvSpPr>
        <p:spPr>
          <a:xfrm>
            <a:off x="4090047" y="2515514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3" name="TextBox 102"/>
          <p:cNvSpPr txBox="1"/>
          <p:nvPr/>
        </p:nvSpPr>
        <p:spPr>
          <a:xfrm>
            <a:off x="2838488" y="2531768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9" name="TextBox 108"/>
          <p:cNvSpPr txBox="1"/>
          <p:nvPr/>
        </p:nvSpPr>
        <p:spPr>
          <a:xfrm>
            <a:off x="3032425" y="281425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object plane</a:t>
            </a:r>
            <a:endParaRPr lang="en-US" sz="1244" dirty="0"/>
          </a:p>
        </p:txBody>
      </p:sp>
      <p:sp>
        <p:nvSpPr>
          <p:cNvPr id="110" name="TextBox 109"/>
          <p:cNvSpPr txBox="1"/>
          <p:nvPr/>
        </p:nvSpPr>
        <p:spPr>
          <a:xfrm>
            <a:off x="2358092" y="245371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image plane</a:t>
            </a:r>
            <a:endParaRPr lang="en-US" sz="1244" dirty="0"/>
          </a:p>
        </p:txBody>
      </p:sp>
      <p:sp>
        <p:nvSpPr>
          <p:cNvPr id="111" name="TextBox 110"/>
          <p:cNvSpPr txBox="1"/>
          <p:nvPr/>
        </p:nvSpPr>
        <p:spPr>
          <a:xfrm>
            <a:off x="2961615" y="1744353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sp>
        <p:nvSpPr>
          <p:cNvPr id="112" name="TextBox 111"/>
          <p:cNvSpPr txBox="1"/>
          <p:nvPr/>
        </p:nvSpPr>
        <p:spPr>
          <a:xfrm>
            <a:off x="4227622" y="1554723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3533617" y="1572880"/>
            <a:ext cx="104748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3520192" y="1656520"/>
            <a:ext cx="95718" cy="59598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805625">
            <a:off x="4545158" y="2051476"/>
            <a:ext cx="335916" cy="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>
            <a:stCxn id="21506" idx="0"/>
          </p:cNvCxnSpPr>
          <p:nvPr/>
        </p:nvCxnSpPr>
        <p:spPr>
          <a:xfrm flipH="1" flipV="1">
            <a:off x="2099835" y="835934"/>
            <a:ext cx="1256650" cy="73227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078162" y="940682"/>
            <a:ext cx="1697642" cy="62487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82002" y="1193456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i="1" dirty="0">
                <a:latin typeface="Bodoni MT Condensed" panose="02070606080606020203" pitchFamily="18" charset="0"/>
              </a:rPr>
              <a:t>virtual image</a:t>
            </a:r>
            <a:endParaRPr lang="en-US" sz="1244" i="1" dirty="0">
              <a:latin typeface="Bodoni MT Condensed" panose="02070606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382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 flipV="1">
            <a:off x="4973182" y="1815628"/>
            <a:ext cx="165501" cy="2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Oval 98"/>
          <p:cNvSpPr/>
          <p:nvPr/>
        </p:nvSpPr>
        <p:spPr>
          <a:xfrm>
            <a:off x="3677573" y="1159407"/>
            <a:ext cx="191436" cy="1260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2526051" y="1557370"/>
            <a:ext cx="165501" cy="2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775802" y="774530"/>
            <a:ext cx="3612" cy="17518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14485" y="1796726"/>
            <a:ext cx="3377222" cy="10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140090" y="922622"/>
            <a:ext cx="7224" cy="1643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22350" y="973190"/>
            <a:ext cx="0" cy="15820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506" idx="0"/>
          </p:cNvCxnSpPr>
          <p:nvPr/>
        </p:nvCxnSpPr>
        <p:spPr>
          <a:xfrm>
            <a:off x="2608799" y="1557369"/>
            <a:ext cx="1177904" cy="1918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83027" y="1580006"/>
            <a:ext cx="1618177" cy="62487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506" idx="0"/>
          </p:cNvCxnSpPr>
          <p:nvPr/>
        </p:nvCxnSpPr>
        <p:spPr>
          <a:xfrm>
            <a:off x="2608800" y="1557368"/>
            <a:ext cx="2846584" cy="60055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605513" y="731186"/>
            <a:ext cx="10836" cy="17951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050841" y="756470"/>
            <a:ext cx="7225" cy="1798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735023" y="1803951"/>
            <a:ext cx="89928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optical axis</a:t>
            </a:r>
            <a:endParaRPr lang="en-US" sz="1244" dirty="0"/>
          </a:p>
        </p:txBody>
      </p:sp>
      <p:sp>
        <p:nvSpPr>
          <p:cNvPr id="101" name="TextBox 100"/>
          <p:cNvSpPr txBox="1"/>
          <p:nvPr/>
        </p:nvSpPr>
        <p:spPr>
          <a:xfrm>
            <a:off x="3466977" y="357343"/>
            <a:ext cx="61223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lens axis</a:t>
            </a:r>
            <a:endParaRPr lang="en-US" sz="1244" dirty="0"/>
          </a:p>
        </p:txBody>
      </p:sp>
      <p:sp>
        <p:nvSpPr>
          <p:cNvPr id="102" name="TextBox 101"/>
          <p:cNvSpPr txBox="1"/>
          <p:nvPr/>
        </p:nvSpPr>
        <p:spPr>
          <a:xfrm>
            <a:off x="4090047" y="2515514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3" name="TextBox 102"/>
          <p:cNvSpPr txBox="1"/>
          <p:nvPr/>
        </p:nvSpPr>
        <p:spPr>
          <a:xfrm>
            <a:off x="2838488" y="2531768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9" name="TextBox 108"/>
          <p:cNvSpPr txBox="1"/>
          <p:nvPr/>
        </p:nvSpPr>
        <p:spPr>
          <a:xfrm>
            <a:off x="2331696" y="310321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object plane</a:t>
            </a:r>
            <a:endParaRPr lang="en-US" sz="1244" dirty="0"/>
          </a:p>
        </p:txBody>
      </p:sp>
      <p:sp>
        <p:nvSpPr>
          <p:cNvPr id="110" name="TextBox 109"/>
          <p:cNvSpPr txBox="1"/>
          <p:nvPr/>
        </p:nvSpPr>
        <p:spPr>
          <a:xfrm>
            <a:off x="4687833" y="310387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image plane</a:t>
            </a:r>
            <a:endParaRPr lang="en-US" sz="1244" dirty="0"/>
          </a:p>
        </p:txBody>
      </p:sp>
      <p:sp>
        <p:nvSpPr>
          <p:cNvPr id="111" name="TextBox 110"/>
          <p:cNvSpPr txBox="1"/>
          <p:nvPr/>
        </p:nvSpPr>
        <p:spPr>
          <a:xfrm>
            <a:off x="2961615" y="1744353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sp>
        <p:nvSpPr>
          <p:cNvPr id="112" name="TextBox 111"/>
          <p:cNvSpPr txBox="1"/>
          <p:nvPr/>
        </p:nvSpPr>
        <p:spPr>
          <a:xfrm>
            <a:off x="4227622" y="1554723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3024325" y="1569268"/>
            <a:ext cx="104748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2963945" y="1634849"/>
            <a:ext cx="147250" cy="35458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805625">
            <a:off x="5495114" y="2141776"/>
            <a:ext cx="335916" cy="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2616350" y="998473"/>
            <a:ext cx="1166677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132866" y="2475782"/>
            <a:ext cx="63932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35138" y="2316855"/>
            <a:ext cx="229550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244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26312" y="844964"/>
            <a:ext cx="309700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244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29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 flipV="1">
            <a:off x="4760074" y="1815628"/>
            <a:ext cx="165501" cy="15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Oval 98"/>
          <p:cNvSpPr/>
          <p:nvPr/>
        </p:nvSpPr>
        <p:spPr>
          <a:xfrm>
            <a:off x="3677573" y="1159407"/>
            <a:ext cx="191436" cy="1260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2027594" y="1550146"/>
            <a:ext cx="165501" cy="2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775802" y="774530"/>
            <a:ext cx="3612" cy="17518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14485" y="1796726"/>
            <a:ext cx="3377222" cy="10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140090" y="922622"/>
            <a:ext cx="7224" cy="1643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22350" y="973190"/>
            <a:ext cx="0" cy="15820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506" idx="0"/>
          </p:cNvCxnSpPr>
          <p:nvPr/>
        </p:nvCxnSpPr>
        <p:spPr>
          <a:xfrm>
            <a:off x="2110345" y="1550146"/>
            <a:ext cx="1669071" cy="1902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79415" y="1569170"/>
            <a:ext cx="1448413" cy="54541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506" idx="0"/>
          </p:cNvCxnSpPr>
          <p:nvPr/>
        </p:nvCxnSpPr>
        <p:spPr>
          <a:xfrm>
            <a:off x="2110344" y="1550146"/>
            <a:ext cx="3012736" cy="45607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103445" y="731186"/>
            <a:ext cx="10836" cy="17951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830509" y="774530"/>
            <a:ext cx="7225" cy="1798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099835" y="1771443"/>
            <a:ext cx="89928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optical axis</a:t>
            </a:r>
            <a:endParaRPr lang="en-US" sz="1244" dirty="0"/>
          </a:p>
        </p:txBody>
      </p:sp>
      <p:sp>
        <p:nvSpPr>
          <p:cNvPr id="101" name="TextBox 100"/>
          <p:cNvSpPr txBox="1"/>
          <p:nvPr/>
        </p:nvSpPr>
        <p:spPr>
          <a:xfrm>
            <a:off x="3463365" y="317611"/>
            <a:ext cx="61223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lens axis</a:t>
            </a:r>
            <a:endParaRPr lang="en-US" sz="1244" dirty="0"/>
          </a:p>
        </p:txBody>
      </p:sp>
      <p:sp>
        <p:nvSpPr>
          <p:cNvPr id="102" name="TextBox 101"/>
          <p:cNvSpPr txBox="1"/>
          <p:nvPr/>
        </p:nvSpPr>
        <p:spPr>
          <a:xfrm>
            <a:off x="4090047" y="2515514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3" name="TextBox 102"/>
          <p:cNvSpPr txBox="1"/>
          <p:nvPr/>
        </p:nvSpPr>
        <p:spPr>
          <a:xfrm>
            <a:off x="2838488" y="2531768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9" name="TextBox 108"/>
          <p:cNvSpPr txBox="1"/>
          <p:nvPr/>
        </p:nvSpPr>
        <p:spPr>
          <a:xfrm>
            <a:off x="1829628" y="288649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object plane</a:t>
            </a:r>
            <a:endParaRPr lang="en-US" sz="1244" dirty="0"/>
          </a:p>
        </p:txBody>
      </p:sp>
      <p:sp>
        <p:nvSpPr>
          <p:cNvPr id="110" name="TextBox 109"/>
          <p:cNvSpPr txBox="1"/>
          <p:nvPr/>
        </p:nvSpPr>
        <p:spPr>
          <a:xfrm>
            <a:off x="4474725" y="313999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image plane</a:t>
            </a:r>
            <a:endParaRPr lang="en-US" sz="1244" dirty="0"/>
          </a:p>
        </p:txBody>
      </p:sp>
      <p:sp>
        <p:nvSpPr>
          <p:cNvPr id="111" name="TextBox 110"/>
          <p:cNvSpPr txBox="1"/>
          <p:nvPr/>
        </p:nvSpPr>
        <p:spPr>
          <a:xfrm>
            <a:off x="2961615" y="1744353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sp>
        <p:nvSpPr>
          <p:cNvPr id="112" name="TextBox 111"/>
          <p:cNvSpPr txBox="1"/>
          <p:nvPr/>
        </p:nvSpPr>
        <p:spPr>
          <a:xfrm>
            <a:off x="4227622" y="1554723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2569213" y="1551208"/>
            <a:ext cx="104748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2724711" y="1641411"/>
            <a:ext cx="125456" cy="2414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805625">
            <a:off x="5274782" y="1990071"/>
            <a:ext cx="335916" cy="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2507990" y="998473"/>
            <a:ext cx="1275037" cy="361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132866" y="2475782"/>
            <a:ext cx="63932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35138" y="2316855"/>
            <a:ext cx="229550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244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26312" y="844964"/>
            <a:ext cx="309700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244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511601" y="839545"/>
            <a:ext cx="0" cy="270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665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/>
          <p:cNvSpPr/>
          <p:nvPr/>
        </p:nvSpPr>
        <p:spPr>
          <a:xfrm>
            <a:off x="3677573" y="1159407"/>
            <a:ext cx="191436" cy="1260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3060627" y="1560982"/>
            <a:ext cx="165501" cy="2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775802" y="774530"/>
            <a:ext cx="3612" cy="17518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59169" y="1800338"/>
            <a:ext cx="3377222" cy="10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140090" y="922622"/>
            <a:ext cx="7224" cy="1643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22350" y="973190"/>
            <a:ext cx="0" cy="15820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506" idx="0"/>
          </p:cNvCxnSpPr>
          <p:nvPr/>
        </p:nvCxnSpPr>
        <p:spPr>
          <a:xfrm>
            <a:off x="3143377" y="1560981"/>
            <a:ext cx="643327" cy="1557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83026" y="1580006"/>
            <a:ext cx="827148" cy="29618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506" idx="0"/>
          </p:cNvCxnSpPr>
          <p:nvPr/>
        </p:nvCxnSpPr>
        <p:spPr>
          <a:xfrm>
            <a:off x="3143378" y="1560982"/>
            <a:ext cx="1246467" cy="47774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84485" y="734798"/>
            <a:ext cx="7225" cy="1798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056491" y="1811175"/>
            <a:ext cx="89928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optical axis</a:t>
            </a:r>
            <a:endParaRPr lang="en-US" sz="1244" dirty="0"/>
          </a:p>
        </p:txBody>
      </p:sp>
      <p:sp>
        <p:nvSpPr>
          <p:cNvPr id="101" name="TextBox 100"/>
          <p:cNvSpPr txBox="1"/>
          <p:nvPr/>
        </p:nvSpPr>
        <p:spPr>
          <a:xfrm>
            <a:off x="3531993" y="350119"/>
            <a:ext cx="61223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lens axis</a:t>
            </a:r>
            <a:endParaRPr lang="en-US" sz="1244" dirty="0"/>
          </a:p>
        </p:txBody>
      </p:sp>
      <p:sp>
        <p:nvSpPr>
          <p:cNvPr id="102" name="TextBox 101"/>
          <p:cNvSpPr txBox="1"/>
          <p:nvPr/>
        </p:nvSpPr>
        <p:spPr>
          <a:xfrm>
            <a:off x="4090047" y="2515514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3" name="TextBox 102"/>
          <p:cNvSpPr txBox="1"/>
          <p:nvPr/>
        </p:nvSpPr>
        <p:spPr>
          <a:xfrm>
            <a:off x="2838488" y="2531768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9" name="TextBox 108"/>
          <p:cNvSpPr txBox="1"/>
          <p:nvPr/>
        </p:nvSpPr>
        <p:spPr>
          <a:xfrm>
            <a:off x="3032425" y="281425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object plane</a:t>
            </a:r>
            <a:endParaRPr lang="en-US" sz="1244" dirty="0"/>
          </a:p>
        </p:txBody>
      </p:sp>
      <p:sp>
        <p:nvSpPr>
          <p:cNvPr id="111" name="TextBox 110"/>
          <p:cNvSpPr txBox="1"/>
          <p:nvPr/>
        </p:nvSpPr>
        <p:spPr>
          <a:xfrm>
            <a:off x="2961615" y="1744353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sp>
        <p:nvSpPr>
          <p:cNvPr id="112" name="TextBox 111"/>
          <p:cNvSpPr txBox="1"/>
          <p:nvPr/>
        </p:nvSpPr>
        <p:spPr>
          <a:xfrm>
            <a:off x="4227622" y="1554723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3533617" y="1572880"/>
            <a:ext cx="104748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3491297" y="1692641"/>
            <a:ext cx="85846" cy="31846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805625">
            <a:off x="4545158" y="2051476"/>
            <a:ext cx="335916" cy="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>
            <a:stCxn id="21506" idx="0"/>
          </p:cNvCxnSpPr>
          <p:nvPr/>
        </p:nvCxnSpPr>
        <p:spPr>
          <a:xfrm flipH="1" flipV="1">
            <a:off x="1778367" y="998474"/>
            <a:ext cx="1365011" cy="562507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893950" y="817874"/>
            <a:ext cx="1874631" cy="75490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600267" y="308515"/>
            <a:ext cx="936619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i="1" dirty="0">
                <a:latin typeface="Bodoni MT Condensed" panose="02070606080606020203" pitchFamily="18" charset="0"/>
              </a:rPr>
              <a:t>virtual image</a:t>
            </a:r>
          </a:p>
          <a:p>
            <a:pPr algn="ctr"/>
            <a:r>
              <a:rPr lang="en-AU" sz="1244" i="1" dirty="0">
                <a:latin typeface="Bodoni MT Condensed" panose="02070606080606020203" pitchFamily="18" charset="0"/>
              </a:rPr>
              <a:t>at infinity</a:t>
            </a:r>
            <a:endParaRPr lang="en-US" sz="1244" i="1" dirty="0">
              <a:latin typeface="Bodoni MT Condensed" panose="020706060806060202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3051" y="1280212"/>
            <a:ext cx="97494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C00000"/>
                </a:solidFill>
              </a:rPr>
              <a:t>“parallel rays”</a:t>
            </a:r>
            <a:endParaRPr lang="en-US" sz="1067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292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hristian Dopp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0638" y="1063491"/>
            <a:ext cx="951255" cy="9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9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690" y="810650"/>
            <a:ext cx="1195798" cy="119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clip art person liste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56" y="1399408"/>
            <a:ext cx="444672" cy="78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85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3228584" y="1657665"/>
            <a:ext cx="212456" cy="13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clip art pine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2164"/>
          <a:stretch/>
        </p:blipFill>
        <p:spPr bwMode="auto">
          <a:xfrm>
            <a:off x="2182910" y="1298272"/>
            <a:ext cx="212456" cy="50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3140090" y="803426"/>
            <a:ext cx="10836" cy="17626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22350" y="973190"/>
            <a:ext cx="0" cy="15820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335140" y="1135730"/>
            <a:ext cx="3613" cy="14411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734264" y="631856"/>
            <a:ext cx="70253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lens axis</a:t>
            </a:r>
            <a:endParaRPr lang="en-US" sz="1244" dirty="0"/>
          </a:p>
        </p:txBody>
      </p:sp>
      <p:sp>
        <p:nvSpPr>
          <p:cNvPr id="102" name="TextBox 101"/>
          <p:cNvSpPr txBox="1"/>
          <p:nvPr/>
        </p:nvSpPr>
        <p:spPr>
          <a:xfrm>
            <a:off x="4090047" y="2515514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3" name="TextBox 102"/>
          <p:cNvSpPr txBox="1"/>
          <p:nvPr/>
        </p:nvSpPr>
        <p:spPr>
          <a:xfrm>
            <a:off x="2838488" y="2531768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09" name="TextBox 108"/>
          <p:cNvSpPr txBox="1"/>
          <p:nvPr/>
        </p:nvSpPr>
        <p:spPr>
          <a:xfrm>
            <a:off x="1995780" y="335605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object plane</a:t>
            </a:r>
            <a:endParaRPr lang="en-US" sz="1244" dirty="0"/>
          </a:p>
        </p:txBody>
      </p:sp>
      <p:sp>
        <p:nvSpPr>
          <p:cNvPr id="111" name="TextBox 110"/>
          <p:cNvSpPr txBox="1"/>
          <p:nvPr/>
        </p:nvSpPr>
        <p:spPr>
          <a:xfrm>
            <a:off x="2947167" y="1747965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sp>
        <p:nvSpPr>
          <p:cNvPr id="112" name="TextBox 111"/>
          <p:cNvSpPr txBox="1"/>
          <p:nvPr/>
        </p:nvSpPr>
        <p:spPr>
          <a:xfrm>
            <a:off x="4350430" y="1746159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3533617" y="1572880"/>
            <a:ext cx="104748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3520192" y="1656520"/>
            <a:ext cx="95718" cy="59598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805625">
            <a:off x="4617398" y="1524124"/>
            <a:ext cx="335916" cy="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Image result for image diverging le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9993" r="67584" b="21066"/>
          <a:stretch/>
        </p:blipFill>
        <p:spPr bwMode="auto">
          <a:xfrm>
            <a:off x="3504902" y="1135730"/>
            <a:ext cx="570696" cy="137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775802" y="774530"/>
            <a:ext cx="3612" cy="17518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59169" y="1800338"/>
            <a:ext cx="3377222" cy="10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298169" y="1304530"/>
            <a:ext cx="1481247" cy="1902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779090" y="731186"/>
            <a:ext cx="794967" cy="58779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43704" y="1323554"/>
            <a:ext cx="639323" cy="48942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506" idx="0"/>
          </p:cNvCxnSpPr>
          <p:nvPr/>
        </p:nvCxnSpPr>
        <p:spPr>
          <a:xfrm>
            <a:off x="2289139" y="1298270"/>
            <a:ext cx="2256021" cy="7693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52291" y="297680"/>
            <a:ext cx="603204" cy="104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image plane</a:t>
            </a:r>
          </a:p>
          <a:p>
            <a:pPr algn="ctr"/>
            <a:r>
              <a:rPr lang="en-AU" sz="1244" i="1" dirty="0">
                <a:latin typeface="Bodoni MT Condensed" panose="02070606080606020203" pitchFamily="18" charset="0"/>
              </a:rPr>
              <a:t>virtual image</a:t>
            </a:r>
          </a:p>
          <a:p>
            <a:pPr algn="ctr"/>
            <a:endParaRPr lang="en-US" sz="1244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275015" y="776336"/>
            <a:ext cx="10836" cy="17626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742247" y="1764219"/>
            <a:ext cx="89928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optical axis</a:t>
            </a:r>
            <a:endParaRPr lang="en-US" sz="1244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654095" y="1311009"/>
            <a:ext cx="104748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34230" y="1417564"/>
            <a:ext cx="112152" cy="3241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90944" y="1296464"/>
            <a:ext cx="1488470" cy="36661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783026" y="1659470"/>
            <a:ext cx="812700" cy="1083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340558" y="1663082"/>
            <a:ext cx="431632" cy="361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796949" y="1421078"/>
            <a:ext cx="119196" cy="25284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86638" y="1670306"/>
            <a:ext cx="877716" cy="202272"/>
          </a:xfrm>
          <a:prstGeom prst="line">
            <a:avLst/>
          </a:prstGeom>
          <a:ln>
            <a:solidFill>
              <a:srgbClr val="FF66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2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59169" y="1800338"/>
            <a:ext cx="3059366" cy="72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140090" y="803426"/>
            <a:ext cx="10836" cy="17626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521156" y="364567"/>
            <a:ext cx="511098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lens axis</a:t>
            </a:r>
            <a:endParaRPr lang="en-US" sz="1244" dirty="0"/>
          </a:p>
        </p:txBody>
      </p:sp>
      <p:sp>
        <p:nvSpPr>
          <p:cNvPr id="103" name="TextBox 102"/>
          <p:cNvSpPr txBox="1"/>
          <p:nvPr/>
        </p:nvSpPr>
        <p:spPr>
          <a:xfrm>
            <a:off x="2838488" y="386239"/>
            <a:ext cx="603204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focal plane</a:t>
            </a:r>
            <a:endParaRPr lang="en-US" sz="1244" dirty="0"/>
          </a:p>
        </p:txBody>
      </p:sp>
      <p:sp>
        <p:nvSpPr>
          <p:cNvPr id="112" name="TextBox 111"/>
          <p:cNvSpPr txBox="1"/>
          <p:nvPr/>
        </p:nvSpPr>
        <p:spPr>
          <a:xfrm>
            <a:off x="2967033" y="1605291"/>
            <a:ext cx="255818" cy="28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44" dirty="0"/>
              <a:t>F</a:t>
            </a:r>
            <a:endParaRPr lang="en-US" sz="1244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3533617" y="1572880"/>
            <a:ext cx="104748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3520192" y="1656520"/>
            <a:ext cx="95718" cy="59598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 descr="Image result for image diverging le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9993" r="67584" b="21066"/>
          <a:stretch/>
        </p:blipFill>
        <p:spPr bwMode="auto">
          <a:xfrm>
            <a:off x="3504902" y="1135730"/>
            <a:ext cx="570696" cy="137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775802" y="774530"/>
            <a:ext cx="3612" cy="17518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775802" y="1258538"/>
            <a:ext cx="639324" cy="27812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702513" y="1366898"/>
            <a:ext cx="620234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/>
              <a:t>optical</a:t>
            </a:r>
          </a:p>
          <a:p>
            <a:r>
              <a:rPr lang="en-AU" sz="1244" dirty="0"/>
              <a:t> axis</a:t>
            </a:r>
            <a:endParaRPr lang="en-US" sz="1244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768578" y="1016534"/>
            <a:ext cx="635712" cy="40454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310811" y="1412049"/>
            <a:ext cx="1481247" cy="9871"/>
            <a:chOff x="861201" y="1215136"/>
            <a:chExt cx="1666607" cy="11106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292751" y="1534857"/>
            <a:ext cx="1481247" cy="9871"/>
            <a:chOff x="861201" y="1215136"/>
            <a:chExt cx="1666607" cy="11106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2294557" y="1670307"/>
            <a:ext cx="1481247" cy="9871"/>
            <a:chOff x="861201" y="1215136"/>
            <a:chExt cx="1666607" cy="11106"/>
          </a:xfrm>
        </p:grpSpPr>
        <p:cxnSp>
          <p:nvCxnSpPr>
            <p:cNvPr id="57" name="Straight Connector 56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2287333" y="1919535"/>
            <a:ext cx="1481247" cy="9871"/>
            <a:chOff x="861201" y="1215136"/>
            <a:chExt cx="1666607" cy="11106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289139" y="2044149"/>
            <a:ext cx="1481247" cy="9871"/>
            <a:chOff x="861201" y="1215136"/>
            <a:chExt cx="1666607" cy="11106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2287333" y="2183211"/>
            <a:ext cx="1481247" cy="9871"/>
            <a:chOff x="861201" y="1215136"/>
            <a:chExt cx="1666607" cy="11106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861201" y="1215136"/>
              <a:ext cx="1666607" cy="1110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334821" y="1221342"/>
              <a:ext cx="117856" cy="0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/>
          <p:cNvCxnSpPr/>
          <p:nvPr/>
        </p:nvCxnSpPr>
        <p:spPr>
          <a:xfrm flipV="1">
            <a:off x="3145193" y="1417466"/>
            <a:ext cx="634222" cy="39503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147314" y="1540274"/>
            <a:ext cx="632100" cy="26367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150926" y="1670306"/>
            <a:ext cx="628488" cy="133644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143702" y="1803950"/>
            <a:ext cx="635712" cy="11919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140090" y="1800338"/>
            <a:ext cx="635712" cy="242004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150926" y="1807562"/>
            <a:ext cx="624876" cy="37926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3783026" y="1518602"/>
            <a:ext cx="635712" cy="14809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309330" y="1803950"/>
            <a:ext cx="211302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783026" y="1919534"/>
            <a:ext cx="635712" cy="11558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772190" y="2038730"/>
            <a:ext cx="642936" cy="24200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779414" y="2179598"/>
            <a:ext cx="642936" cy="37203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7" name="Straight Arrow Connector 21526"/>
          <p:cNvCxnSpPr/>
          <p:nvPr/>
        </p:nvCxnSpPr>
        <p:spPr>
          <a:xfrm>
            <a:off x="3147314" y="2634710"/>
            <a:ext cx="64293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8" name="TextBox 21527"/>
          <p:cNvSpPr txBox="1"/>
          <p:nvPr/>
        </p:nvSpPr>
        <p:spPr>
          <a:xfrm>
            <a:off x="3338750" y="2493843"/>
            <a:ext cx="229550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244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2726335" y="1795018"/>
            <a:ext cx="104748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761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2526049" y="1634187"/>
            <a:ext cx="325080" cy="1509817"/>
            <a:chOff x="325120" y="1609344"/>
            <a:chExt cx="365760" cy="1735328"/>
          </a:xfrm>
        </p:grpSpPr>
        <p:sp>
          <p:nvSpPr>
            <p:cNvPr id="20506" name="Rectangle 20505"/>
            <p:cNvSpPr/>
            <p:nvPr/>
          </p:nvSpPr>
          <p:spPr>
            <a:xfrm>
              <a:off x="325120" y="1617472"/>
              <a:ext cx="365760" cy="1727200"/>
            </a:xfrm>
            <a:prstGeom prst="rect">
              <a:avLst/>
            </a:prstGeom>
            <a:noFill/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0505" name="Group 20504"/>
            <p:cNvGrpSpPr/>
            <p:nvPr/>
          </p:nvGrpSpPr>
          <p:grpSpPr>
            <a:xfrm>
              <a:off x="337312" y="1609344"/>
              <a:ext cx="353568" cy="1710944"/>
              <a:chOff x="1085088" y="1605280"/>
              <a:chExt cx="353568" cy="1755648"/>
            </a:xfrm>
          </p:grpSpPr>
          <p:sp>
            <p:nvSpPr>
              <p:cNvPr id="49" name="Freeform: Shape 48"/>
              <p:cNvSpPr/>
              <p:nvPr/>
            </p:nvSpPr>
            <p:spPr>
              <a:xfrm flipV="1">
                <a:off x="1085088" y="1896012"/>
                <a:ext cx="353568" cy="1464916"/>
              </a:xfrm>
              <a:custGeom>
                <a:avLst/>
                <a:gdLst>
                  <a:gd name="connsiteX0" fmla="*/ 8128 w 247904"/>
                  <a:gd name="connsiteY0" fmla="*/ 394208 h 402336"/>
                  <a:gd name="connsiteX1" fmla="*/ 60960 w 247904"/>
                  <a:gd name="connsiteY1" fmla="*/ 402336 h 402336"/>
                  <a:gd name="connsiteX2" fmla="*/ 138176 w 247904"/>
                  <a:gd name="connsiteY2" fmla="*/ 398272 h 402336"/>
                  <a:gd name="connsiteX3" fmla="*/ 186944 w 247904"/>
                  <a:gd name="connsiteY3" fmla="*/ 398272 h 402336"/>
                  <a:gd name="connsiteX4" fmla="*/ 235712 w 247904"/>
                  <a:gd name="connsiteY4" fmla="*/ 390144 h 402336"/>
                  <a:gd name="connsiteX5" fmla="*/ 227584 w 247904"/>
                  <a:gd name="connsiteY5" fmla="*/ 361696 h 402336"/>
                  <a:gd name="connsiteX6" fmla="*/ 247904 w 247904"/>
                  <a:gd name="connsiteY6" fmla="*/ 345440 h 402336"/>
                  <a:gd name="connsiteX7" fmla="*/ 219456 w 247904"/>
                  <a:gd name="connsiteY7" fmla="*/ 316992 h 402336"/>
                  <a:gd name="connsiteX8" fmla="*/ 170688 w 247904"/>
                  <a:gd name="connsiteY8" fmla="*/ 280416 h 402336"/>
                  <a:gd name="connsiteX9" fmla="*/ 207264 w 247904"/>
                  <a:gd name="connsiteY9" fmla="*/ 268224 h 402336"/>
                  <a:gd name="connsiteX10" fmla="*/ 207264 w 247904"/>
                  <a:gd name="connsiteY10" fmla="*/ 247904 h 402336"/>
                  <a:gd name="connsiteX11" fmla="*/ 146304 w 247904"/>
                  <a:gd name="connsiteY11" fmla="*/ 215392 h 402336"/>
                  <a:gd name="connsiteX12" fmla="*/ 146304 w 247904"/>
                  <a:gd name="connsiteY12" fmla="*/ 215392 h 402336"/>
                  <a:gd name="connsiteX13" fmla="*/ 174752 w 247904"/>
                  <a:gd name="connsiteY13" fmla="*/ 186944 h 402336"/>
                  <a:gd name="connsiteX14" fmla="*/ 186944 w 247904"/>
                  <a:gd name="connsiteY14" fmla="*/ 158496 h 402336"/>
                  <a:gd name="connsiteX15" fmla="*/ 138176 w 247904"/>
                  <a:gd name="connsiteY15" fmla="*/ 130048 h 402336"/>
                  <a:gd name="connsiteX16" fmla="*/ 166624 w 247904"/>
                  <a:gd name="connsiteY16" fmla="*/ 113792 h 402336"/>
                  <a:gd name="connsiteX17" fmla="*/ 146304 w 247904"/>
                  <a:gd name="connsiteY17" fmla="*/ 89408 h 402336"/>
                  <a:gd name="connsiteX18" fmla="*/ 146304 w 247904"/>
                  <a:gd name="connsiteY18" fmla="*/ 89408 h 402336"/>
                  <a:gd name="connsiteX19" fmla="*/ 130048 w 247904"/>
                  <a:gd name="connsiteY19" fmla="*/ 0 h 402336"/>
                  <a:gd name="connsiteX20" fmla="*/ 109728 w 247904"/>
                  <a:gd name="connsiteY20" fmla="*/ 44704 h 402336"/>
                  <a:gd name="connsiteX21" fmla="*/ 117856 w 247904"/>
                  <a:gd name="connsiteY21" fmla="*/ 85344 h 402336"/>
                  <a:gd name="connsiteX22" fmla="*/ 93472 w 247904"/>
                  <a:gd name="connsiteY22" fmla="*/ 113792 h 402336"/>
                  <a:gd name="connsiteX23" fmla="*/ 93472 w 247904"/>
                  <a:gd name="connsiteY23" fmla="*/ 134112 h 402336"/>
                  <a:gd name="connsiteX24" fmla="*/ 44704 w 247904"/>
                  <a:gd name="connsiteY24" fmla="*/ 174752 h 402336"/>
                  <a:gd name="connsiteX25" fmla="*/ 85344 w 247904"/>
                  <a:gd name="connsiteY25" fmla="*/ 174752 h 402336"/>
                  <a:gd name="connsiteX26" fmla="*/ 69088 w 247904"/>
                  <a:gd name="connsiteY26" fmla="*/ 203200 h 402336"/>
                  <a:gd name="connsiteX27" fmla="*/ 24384 w 247904"/>
                  <a:gd name="connsiteY27" fmla="*/ 231648 h 402336"/>
                  <a:gd name="connsiteX28" fmla="*/ 81280 w 247904"/>
                  <a:gd name="connsiteY28" fmla="*/ 243840 h 402336"/>
                  <a:gd name="connsiteX29" fmla="*/ 28448 w 247904"/>
                  <a:gd name="connsiteY29" fmla="*/ 292608 h 402336"/>
                  <a:gd name="connsiteX30" fmla="*/ 0 w 247904"/>
                  <a:gd name="connsiteY30" fmla="*/ 325120 h 402336"/>
                  <a:gd name="connsiteX31" fmla="*/ 28448 w 247904"/>
                  <a:gd name="connsiteY31" fmla="*/ 341376 h 402336"/>
                  <a:gd name="connsiteX32" fmla="*/ 8128 w 247904"/>
                  <a:gd name="connsiteY32" fmla="*/ 394208 h 40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47904" h="402336">
                    <a:moveTo>
                      <a:pt x="8128" y="394208"/>
                    </a:moveTo>
                    <a:lnTo>
                      <a:pt x="60960" y="402336"/>
                    </a:lnTo>
                    <a:lnTo>
                      <a:pt x="138176" y="398272"/>
                    </a:lnTo>
                    <a:lnTo>
                      <a:pt x="186944" y="398272"/>
                    </a:lnTo>
                    <a:lnTo>
                      <a:pt x="235712" y="390144"/>
                    </a:lnTo>
                    <a:lnTo>
                      <a:pt x="227584" y="361696"/>
                    </a:lnTo>
                    <a:lnTo>
                      <a:pt x="247904" y="345440"/>
                    </a:lnTo>
                    <a:lnTo>
                      <a:pt x="219456" y="316992"/>
                    </a:lnTo>
                    <a:lnTo>
                      <a:pt x="170688" y="280416"/>
                    </a:lnTo>
                    <a:lnTo>
                      <a:pt x="207264" y="268224"/>
                    </a:lnTo>
                    <a:lnTo>
                      <a:pt x="207264" y="247904"/>
                    </a:lnTo>
                    <a:lnTo>
                      <a:pt x="146304" y="215392"/>
                    </a:lnTo>
                    <a:lnTo>
                      <a:pt x="146304" y="215392"/>
                    </a:lnTo>
                    <a:lnTo>
                      <a:pt x="174752" y="186944"/>
                    </a:lnTo>
                    <a:lnTo>
                      <a:pt x="186944" y="158496"/>
                    </a:lnTo>
                    <a:lnTo>
                      <a:pt x="138176" y="130048"/>
                    </a:lnTo>
                    <a:lnTo>
                      <a:pt x="166624" y="113792"/>
                    </a:lnTo>
                    <a:lnTo>
                      <a:pt x="146304" y="89408"/>
                    </a:lnTo>
                    <a:lnTo>
                      <a:pt x="146304" y="89408"/>
                    </a:lnTo>
                    <a:lnTo>
                      <a:pt x="130048" y="0"/>
                    </a:lnTo>
                    <a:lnTo>
                      <a:pt x="109728" y="44704"/>
                    </a:lnTo>
                    <a:lnTo>
                      <a:pt x="117856" y="85344"/>
                    </a:lnTo>
                    <a:lnTo>
                      <a:pt x="93472" y="113792"/>
                    </a:lnTo>
                    <a:lnTo>
                      <a:pt x="93472" y="134112"/>
                    </a:lnTo>
                    <a:lnTo>
                      <a:pt x="44704" y="174752"/>
                    </a:lnTo>
                    <a:lnTo>
                      <a:pt x="85344" y="174752"/>
                    </a:lnTo>
                    <a:lnTo>
                      <a:pt x="69088" y="203200"/>
                    </a:lnTo>
                    <a:lnTo>
                      <a:pt x="24384" y="231648"/>
                    </a:lnTo>
                    <a:lnTo>
                      <a:pt x="81280" y="243840"/>
                    </a:lnTo>
                    <a:lnTo>
                      <a:pt x="28448" y="292608"/>
                    </a:lnTo>
                    <a:lnTo>
                      <a:pt x="0" y="325120"/>
                    </a:lnTo>
                    <a:lnTo>
                      <a:pt x="28448" y="341376"/>
                    </a:lnTo>
                    <a:lnTo>
                      <a:pt x="8128" y="394208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flipV="1">
                <a:off x="1231392" y="1605280"/>
                <a:ext cx="69088" cy="30886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5" name="Oval 4"/>
          <p:cNvSpPr/>
          <p:nvPr/>
        </p:nvSpPr>
        <p:spPr>
          <a:xfrm>
            <a:off x="3684799" y="993254"/>
            <a:ext cx="141573" cy="126058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Oval 5"/>
          <p:cNvSpPr/>
          <p:nvPr/>
        </p:nvSpPr>
        <p:spPr>
          <a:xfrm>
            <a:off x="4798000" y="1233255"/>
            <a:ext cx="104043" cy="7749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8" name="Group 7"/>
          <p:cNvGrpSpPr/>
          <p:nvPr/>
        </p:nvGrpSpPr>
        <p:grpSpPr>
          <a:xfrm>
            <a:off x="1955353" y="1189910"/>
            <a:ext cx="220332" cy="422604"/>
            <a:chOff x="459232" y="2454656"/>
            <a:chExt cx="247904" cy="475488"/>
          </a:xfrm>
        </p:grpSpPr>
        <p:sp>
          <p:nvSpPr>
            <p:cNvPr id="4" name="Freeform: Shape 3"/>
            <p:cNvSpPr/>
            <p:nvPr/>
          </p:nvSpPr>
          <p:spPr>
            <a:xfrm>
              <a:off x="459232" y="2454656"/>
              <a:ext cx="247904" cy="402336"/>
            </a:xfrm>
            <a:custGeom>
              <a:avLst/>
              <a:gdLst>
                <a:gd name="connsiteX0" fmla="*/ 8128 w 247904"/>
                <a:gd name="connsiteY0" fmla="*/ 394208 h 402336"/>
                <a:gd name="connsiteX1" fmla="*/ 60960 w 247904"/>
                <a:gd name="connsiteY1" fmla="*/ 402336 h 402336"/>
                <a:gd name="connsiteX2" fmla="*/ 138176 w 247904"/>
                <a:gd name="connsiteY2" fmla="*/ 398272 h 402336"/>
                <a:gd name="connsiteX3" fmla="*/ 186944 w 247904"/>
                <a:gd name="connsiteY3" fmla="*/ 398272 h 402336"/>
                <a:gd name="connsiteX4" fmla="*/ 235712 w 247904"/>
                <a:gd name="connsiteY4" fmla="*/ 390144 h 402336"/>
                <a:gd name="connsiteX5" fmla="*/ 227584 w 247904"/>
                <a:gd name="connsiteY5" fmla="*/ 361696 h 402336"/>
                <a:gd name="connsiteX6" fmla="*/ 247904 w 247904"/>
                <a:gd name="connsiteY6" fmla="*/ 345440 h 402336"/>
                <a:gd name="connsiteX7" fmla="*/ 219456 w 247904"/>
                <a:gd name="connsiteY7" fmla="*/ 316992 h 402336"/>
                <a:gd name="connsiteX8" fmla="*/ 170688 w 247904"/>
                <a:gd name="connsiteY8" fmla="*/ 280416 h 402336"/>
                <a:gd name="connsiteX9" fmla="*/ 207264 w 247904"/>
                <a:gd name="connsiteY9" fmla="*/ 268224 h 402336"/>
                <a:gd name="connsiteX10" fmla="*/ 207264 w 247904"/>
                <a:gd name="connsiteY10" fmla="*/ 247904 h 402336"/>
                <a:gd name="connsiteX11" fmla="*/ 146304 w 247904"/>
                <a:gd name="connsiteY11" fmla="*/ 215392 h 402336"/>
                <a:gd name="connsiteX12" fmla="*/ 146304 w 247904"/>
                <a:gd name="connsiteY12" fmla="*/ 215392 h 402336"/>
                <a:gd name="connsiteX13" fmla="*/ 174752 w 247904"/>
                <a:gd name="connsiteY13" fmla="*/ 186944 h 402336"/>
                <a:gd name="connsiteX14" fmla="*/ 186944 w 247904"/>
                <a:gd name="connsiteY14" fmla="*/ 158496 h 402336"/>
                <a:gd name="connsiteX15" fmla="*/ 138176 w 247904"/>
                <a:gd name="connsiteY15" fmla="*/ 130048 h 402336"/>
                <a:gd name="connsiteX16" fmla="*/ 166624 w 247904"/>
                <a:gd name="connsiteY16" fmla="*/ 113792 h 402336"/>
                <a:gd name="connsiteX17" fmla="*/ 146304 w 247904"/>
                <a:gd name="connsiteY17" fmla="*/ 89408 h 402336"/>
                <a:gd name="connsiteX18" fmla="*/ 146304 w 247904"/>
                <a:gd name="connsiteY18" fmla="*/ 89408 h 402336"/>
                <a:gd name="connsiteX19" fmla="*/ 130048 w 247904"/>
                <a:gd name="connsiteY19" fmla="*/ 0 h 402336"/>
                <a:gd name="connsiteX20" fmla="*/ 109728 w 247904"/>
                <a:gd name="connsiteY20" fmla="*/ 44704 h 402336"/>
                <a:gd name="connsiteX21" fmla="*/ 117856 w 247904"/>
                <a:gd name="connsiteY21" fmla="*/ 85344 h 402336"/>
                <a:gd name="connsiteX22" fmla="*/ 93472 w 247904"/>
                <a:gd name="connsiteY22" fmla="*/ 113792 h 402336"/>
                <a:gd name="connsiteX23" fmla="*/ 93472 w 247904"/>
                <a:gd name="connsiteY23" fmla="*/ 134112 h 402336"/>
                <a:gd name="connsiteX24" fmla="*/ 44704 w 247904"/>
                <a:gd name="connsiteY24" fmla="*/ 174752 h 402336"/>
                <a:gd name="connsiteX25" fmla="*/ 85344 w 247904"/>
                <a:gd name="connsiteY25" fmla="*/ 174752 h 402336"/>
                <a:gd name="connsiteX26" fmla="*/ 69088 w 247904"/>
                <a:gd name="connsiteY26" fmla="*/ 203200 h 402336"/>
                <a:gd name="connsiteX27" fmla="*/ 24384 w 247904"/>
                <a:gd name="connsiteY27" fmla="*/ 231648 h 402336"/>
                <a:gd name="connsiteX28" fmla="*/ 81280 w 247904"/>
                <a:gd name="connsiteY28" fmla="*/ 243840 h 402336"/>
                <a:gd name="connsiteX29" fmla="*/ 28448 w 247904"/>
                <a:gd name="connsiteY29" fmla="*/ 292608 h 402336"/>
                <a:gd name="connsiteX30" fmla="*/ 0 w 247904"/>
                <a:gd name="connsiteY30" fmla="*/ 325120 h 402336"/>
                <a:gd name="connsiteX31" fmla="*/ 28448 w 247904"/>
                <a:gd name="connsiteY31" fmla="*/ 341376 h 402336"/>
                <a:gd name="connsiteX32" fmla="*/ 8128 w 247904"/>
                <a:gd name="connsiteY32" fmla="*/ 394208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7904" h="402336">
                  <a:moveTo>
                    <a:pt x="8128" y="394208"/>
                  </a:moveTo>
                  <a:lnTo>
                    <a:pt x="60960" y="402336"/>
                  </a:lnTo>
                  <a:lnTo>
                    <a:pt x="138176" y="398272"/>
                  </a:lnTo>
                  <a:lnTo>
                    <a:pt x="186944" y="398272"/>
                  </a:lnTo>
                  <a:lnTo>
                    <a:pt x="235712" y="390144"/>
                  </a:lnTo>
                  <a:lnTo>
                    <a:pt x="227584" y="361696"/>
                  </a:lnTo>
                  <a:lnTo>
                    <a:pt x="247904" y="345440"/>
                  </a:lnTo>
                  <a:lnTo>
                    <a:pt x="219456" y="316992"/>
                  </a:lnTo>
                  <a:lnTo>
                    <a:pt x="170688" y="280416"/>
                  </a:lnTo>
                  <a:lnTo>
                    <a:pt x="207264" y="268224"/>
                  </a:lnTo>
                  <a:lnTo>
                    <a:pt x="207264" y="247904"/>
                  </a:lnTo>
                  <a:lnTo>
                    <a:pt x="146304" y="215392"/>
                  </a:lnTo>
                  <a:lnTo>
                    <a:pt x="146304" y="215392"/>
                  </a:lnTo>
                  <a:lnTo>
                    <a:pt x="174752" y="186944"/>
                  </a:lnTo>
                  <a:lnTo>
                    <a:pt x="186944" y="158496"/>
                  </a:lnTo>
                  <a:lnTo>
                    <a:pt x="138176" y="130048"/>
                  </a:lnTo>
                  <a:lnTo>
                    <a:pt x="166624" y="113792"/>
                  </a:lnTo>
                  <a:lnTo>
                    <a:pt x="146304" y="89408"/>
                  </a:lnTo>
                  <a:lnTo>
                    <a:pt x="146304" y="89408"/>
                  </a:lnTo>
                  <a:lnTo>
                    <a:pt x="130048" y="0"/>
                  </a:lnTo>
                  <a:lnTo>
                    <a:pt x="109728" y="44704"/>
                  </a:lnTo>
                  <a:lnTo>
                    <a:pt x="117856" y="85344"/>
                  </a:lnTo>
                  <a:lnTo>
                    <a:pt x="93472" y="113792"/>
                  </a:lnTo>
                  <a:lnTo>
                    <a:pt x="93472" y="134112"/>
                  </a:lnTo>
                  <a:lnTo>
                    <a:pt x="44704" y="174752"/>
                  </a:lnTo>
                  <a:lnTo>
                    <a:pt x="85344" y="174752"/>
                  </a:lnTo>
                  <a:lnTo>
                    <a:pt x="69088" y="203200"/>
                  </a:lnTo>
                  <a:lnTo>
                    <a:pt x="24384" y="231648"/>
                  </a:lnTo>
                  <a:lnTo>
                    <a:pt x="81280" y="243840"/>
                  </a:lnTo>
                  <a:lnTo>
                    <a:pt x="28448" y="292608"/>
                  </a:lnTo>
                  <a:lnTo>
                    <a:pt x="0" y="325120"/>
                  </a:lnTo>
                  <a:lnTo>
                    <a:pt x="28448" y="341376"/>
                  </a:lnTo>
                  <a:lnTo>
                    <a:pt x="8128" y="394208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56768" y="2865120"/>
              <a:ext cx="45719" cy="650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070938" y="1186298"/>
            <a:ext cx="2658433" cy="6898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857829" y="1623350"/>
            <a:ext cx="3832334" cy="36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066711" y="1174250"/>
            <a:ext cx="1695792" cy="1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61354" y="828710"/>
            <a:ext cx="0" cy="1571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762548" y="1173658"/>
            <a:ext cx="959601" cy="7603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flipV="1">
            <a:off x="4523486" y="1626962"/>
            <a:ext cx="153510" cy="205884"/>
            <a:chOff x="459232" y="2454656"/>
            <a:chExt cx="247904" cy="475488"/>
          </a:xfrm>
        </p:grpSpPr>
        <p:sp>
          <p:nvSpPr>
            <p:cNvPr id="22" name="Freeform: Shape 21"/>
            <p:cNvSpPr/>
            <p:nvPr/>
          </p:nvSpPr>
          <p:spPr>
            <a:xfrm>
              <a:off x="459232" y="2454656"/>
              <a:ext cx="247904" cy="402336"/>
            </a:xfrm>
            <a:custGeom>
              <a:avLst/>
              <a:gdLst>
                <a:gd name="connsiteX0" fmla="*/ 8128 w 247904"/>
                <a:gd name="connsiteY0" fmla="*/ 394208 h 402336"/>
                <a:gd name="connsiteX1" fmla="*/ 60960 w 247904"/>
                <a:gd name="connsiteY1" fmla="*/ 402336 h 402336"/>
                <a:gd name="connsiteX2" fmla="*/ 138176 w 247904"/>
                <a:gd name="connsiteY2" fmla="*/ 398272 h 402336"/>
                <a:gd name="connsiteX3" fmla="*/ 186944 w 247904"/>
                <a:gd name="connsiteY3" fmla="*/ 398272 h 402336"/>
                <a:gd name="connsiteX4" fmla="*/ 235712 w 247904"/>
                <a:gd name="connsiteY4" fmla="*/ 390144 h 402336"/>
                <a:gd name="connsiteX5" fmla="*/ 227584 w 247904"/>
                <a:gd name="connsiteY5" fmla="*/ 361696 h 402336"/>
                <a:gd name="connsiteX6" fmla="*/ 247904 w 247904"/>
                <a:gd name="connsiteY6" fmla="*/ 345440 h 402336"/>
                <a:gd name="connsiteX7" fmla="*/ 219456 w 247904"/>
                <a:gd name="connsiteY7" fmla="*/ 316992 h 402336"/>
                <a:gd name="connsiteX8" fmla="*/ 170688 w 247904"/>
                <a:gd name="connsiteY8" fmla="*/ 280416 h 402336"/>
                <a:gd name="connsiteX9" fmla="*/ 207264 w 247904"/>
                <a:gd name="connsiteY9" fmla="*/ 268224 h 402336"/>
                <a:gd name="connsiteX10" fmla="*/ 207264 w 247904"/>
                <a:gd name="connsiteY10" fmla="*/ 247904 h 402336"/>
                <a:gd name="connsiteX11" fmla="*/ 146304 w 247904"/>
                <a:gd name="connsiteY11" fmla="*/ 215392 h 402336"/>
                <a:gd name="connsiteX12" fmla="*/ 146304 w 247904"/>
                <a:gd name="connsiteY12" fmla="*/ 215392 h 402336"/>
                <a:gd name="connsiteX13" fmla="*/ 174752 w 247904"/>
                <a:gd name="connsiteY13" fmla="*/ 186944 h 402336"/>
                <a:gd name="connsiteX14" fmla="*/ 186944 w 247904"/>
                <a:gd name="connsiteY14" fmla="*/ 158496 h 402336"/>
                <a:gd name="connsiteX15" fmla="*/ 138176 w 247904"/>
                <a:gd name="connsiteY15" fmla="*/ 130048 h 402336"/>
                <a:gd name="connsiteX16" fmla="*/ 166624 w 247904"/>
                <a:gd name="connsiteY16" fmla="*/ 113792 h 402336"/>
                <a:gd name="connsiteX17" fmla="*/ 146304 w 247904"/>
                <a:gd name="connsiteY17" fmla="*/ 89408 h 402336"/>
                <a:gd name="connsiteX18" fmla="*/ 146304 w 247904"/>
                <a:gd name="connsiteY18" fmla="*/ 89408 h 402336"/>
                <a:gd name="connsiteX19" fmla="*/ 130048 w 247904"/>
                <a:gd name="connsiteY19" fmla="*/ 0 h 402336"/>
                <a:gd name="connsiteX20" fmla="*/ 109728 w 247904"/>
                <a:gd name="connsiteY20" fmla="*/ 44704 h 402336"/>
                <a:gd name="connsiteX21" fmla="*/ 117856 w 247904"/>
                <a:gd name="connsiteY21" fmla="*/ 85344 h 402336"/>
                <a:gd name="connsiteX22" fmla="*/ 93472 w 247904"/>
                <a:gd name="connsiteY22" fmla="*/ 113792 h 402336"/>
                <a:gd name="connsiteX23" fmla="*/ 93472 w 247904"/>
                <a:gd name="connsiteY23" fmla="*/ 134112 h 402336"/>
                <a:gd name="connsiteX24" fmla="*/ 44704 w 247904"/>
                <a:gd name="connsiteY24" fmla="*/ 174752 h 402336"/>
                <a:gd name="connsiteX25" fmla="*/ 85344 w 247904"/>
                <a:gd name="connsiteY25" fmla="*/ 174752 h 402336"/>
                <a:gd name="connsiteX26" fmla="*/ 69088 w 247904"/>
                <a:gd name="connsiteY26" fmla="*/ 203200 h 402336"/>
                <a:gd name="connsiteX27" fmla="*/ 24384 w 247904"/>
                <a:gd name="connsiteY27" fmla="*/ 231648 h 402336"/>
                <a:gd name="connsiteX28" fmla="*/ 81280 w 247904"/>
                <a:gd name="connsiteY28" fmla="*/ 243840 h 402336"/>
                <a:gd name="connsiteX29" fmla="*/ 28448 w 247904"/>
                <a:gd name="connsiteY29" fmla="*/ 292608 h 402336"/>
                <a:gd name="connsiteX30" fmla="*/ 0 w 247904"/>
                <a:gd name="connsiteY30" fmla="*/ 325120 h 402336"/>
                <a:gd name="connsiteX31" fmla="*/ 28448 w 247904"/>
                <a:gd name="connsiteY31" fmla="*/ 341376 h 402336"/>
                <a:gd name="connsiteX32" fmla="*/ 8128 w 247904"/>
                <a:gd name="connsiteY32" fmla="*/ 394208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7904" h="402336">
                  <a:moveTo>
                    <a:pt x="8128" y="394208"/>
                  </a:moveTo>
                  <a:lnTo>
                    <a:pt x="60960" y="402336"/>
                  </a:lnTo>
                  <a:lnTo>
                    <a:pt x="138176" y="398272"/>
                  </a:lnTo>
                  <a:lnTo>
                    <a:pt x="186944" y="398272"/>
                  </a:lnTo>
                  <a:lnTo>
                    <a:pt x="235712" y="390144"/>
                  </a:lnTo>
                  <a:lnTo>
                    <a:pt x="227584" y="361696"/>
                  </a:lnTo>
                  <a:lnTo>
                    <a:pt x="247904" y="345440"/>
                  </a:lnTo>
                  <a:lnTo>
                    <a:pt x="219456" y="316992"/>
                  </a:lnTo>
                  <a:lnTo>
                    <a:pt x="170688" y="280416"/>
                  </a:lnTo>
                  <a:lnTo>
                    <a:pt x="207264" y="268224"/>
                  </a:lnTo>
                  <a:lnTo>
                    <a:pt x="207264" y="247904"/>
                  </a:lnTo>
                  <a:lnTo>
                    <a:pt x="146304" y="215392"/>
                  </a:lnTo>
                  <a:lnTo>
                    <a:pt x="146304" y="215392"/>
                  </a:lnTo>
                  <a:lnTo>
                    <a:pt x="174752" y="186944"/>
                  </a:lnTo>
                  <a:lnTo>
                    <a:pt x="186944" y="158496"/>
                  </a:lnTo>
                  <a:lnTo>
                    <a:pt x="138176" y="130048"/>
                  </a:lnTo>
                  <a:lnTo>
                    <a:pt x="166624" y="113792"/>
                  </a:lnTo>
                  <a:lnTo>
                    <a:pt x="146304" y="89408"/>
                  </a:lnTo>
                  <a:lnTo>
                    <a:pt x="146304" y="89408"/>
                  </a:lnTo>
                  <a:lnTo>
                    <a:pt x="130048" y="0"/>
                  </a:lnTo>
                  <a:lnTo>
                    <a:pt x="109728" y="44704"/>
                  </a:lnTo>
                  <a:lnTo>
                    <a:pt x="117856" y="85344"/>
                  </a:lnTo>
                  <a:lnTo>
                    <a:pt x="93472" y="113792"/>
                  </a:lnTo>
                  <a:lnTo>
                    <a:pt x="93472" y="134112"/>
                  </a:lnTo>
                  <a:lnTo>
                    <a:pt x="44704" y="174752"/>
                  </a:lnTo>
                  <a:lnTo>
                    <a:pt x="85344" y="174752"/>
                  </a:lnTo>
                  <a:lnTo>
                    <a:pt x="69088" y="203200"/>
                  </a:lnTo>
                  <a:lnTo>
                    <a:pt x="24384" y="231648"/>
                  </a:lnTo>
                  <a:lnTo>
                    <a:pt x="81280" y="243840"/>
                  </a:lnTo>
                  <a:lnTo>
                    <a:pt x="28448" y="292608"/>
                  </a:lnTo>
                  <a:lnTo>
                    <a:pt x="0" y="325120"/>
                  </a:lnTo>
                  <a:lnTo>
                    <a:pt x="28448" y="341376"/>
                  </a:lnTo>
                  <a:lnTo>
                    <a:pt x="8128" y="394208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56768" y="2865120"/>
              <a:ext cx="45719" cy="650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>
            <a:off x="4604017" y="1251314"/>
            <a:ext cx="732170" cy="577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04018" y="1836458"/>
            <a:ext cx="251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50373" y="1164444"/>
            <a:ext cx="0" cy="975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3" name="TextBox 20482"/>
          <p:cNvSpPr txBox="1"/>
          <p:nvPr/>
        </p:nvSpPr>
        <p:spPr>
          <a:xfrm>
            <a:off x="3407379" y="500019"/>
            <a:ext cx="646548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33" dirty="0"/>
              <a:t>objective lens</a:t>
            </a:r>
            <a:endParaRPr lang="en-US" sz="933" dirty="0"/>
          </a:p>
        </p:txBody>
      </p:sp>
      <p:sp>
        <p:nvSpPr>
          <p:cNvPr id="36" name="TextBox 35"/>
          <p:cNvSpPr txBox="1"/>
          <p:nvPr/>
        </p:nvSpPr>
        <p:spPr>
          <a:xfrm>
            <a:off x="4460277" y="516273"/>
            <a:ext cx="615846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33" dirty="0"/>
              <a:t>eyepiece lens</a:t>
            </a:r>
            <a:endParaRPr lang="en-US" sz="933" dirty="0"/>
          </a:p>
        </p:txBody>
      </p:sp>
      <p:sp>
        <p:nvSpPr>
          <p:cNvPr id="20484" name="TextBox 20483"/>
          <p:cNvSpPr txBox="1"/>
          <p:nvPr/>
        </p:nvSpPr>
        <p:spPr>
          <a:xfrm>
            <a:off x="4191183" y="1348840"/>
            <a:ext cx="295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 err="1"/>
              <a:t>F</a:t>
            </a:r>
            <a:r>
              <a:rPr lang="en-AU" sz="1067" baseline="-25000" dirty="0" err="1"/>
              <a:t>o</a:t>
            </a:r>
            <a:endParaRPr lang="en-US" sz="1067" baseline="-25000" dirty="0"/>
          </a:p>
        </p:txBody>
      </p:sp>
      <p:sp>
        <p:nvSpPr>
          <p:cNvPr id="20485" name="Oval 20484"/>
          <p:cNvSpPr/>
          <p:nvPr/>
        </p:nvSpPr>
        <p:spPr>
          <a:xfrm>
            <a:off x="4310380" y="1605291"/>
            <a:ext cx="40634" cy="4063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Oval 38"/>
          <p:cNvSpPr/>
          <p:nvPr/>
        </p:nvSpPr>
        <p:spPr>
          <a:xfrm>
            <a:off x="4467502" y="1599873"/>
            <a:ext cx="40634" cy="40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859403" y="1482482"/>
            <a:ext cx="545412" cy="353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5155588" y="1605291"/>
            <a:ext cx="40634" cy="40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66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1229981">
            <a:off x="5433709" y="1130417"/>
            <a:ext cx="335916" cy="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08" name="Straight Connector 20507"/>
          <p:cNvCxnSpPr/>
          <p:nvPr/>
        </p:nvCxnSpPr>
        <p:spPr>
          <a:xfrm flipH="1">
            <a:off x="2699426" y="1847295"/>
            <a:ext cx="2145529" cy="1325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2" idx="19"/>
          </p:cNvCxnSpPr>
          <p:nvPr/>
        </p:nvCxnSpPr>
        <p:spPr>
          <a:xfrm flipH="1">
            <a:off x="2699428" y="1832847"/>
            <a:ext cx="1904591" cy="13436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3178017" y="1599873"/>
            <a:ext cx="40634" cy="4063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TextBox 82"/>
          <p:cNvSpPr txBox="1"/>
          <p:nvPr/>
        </p:nvSpPr>
        <p:spPr>
          <a:xfrm>
            <a:off x="3084104" y="1614322"/>
            <a:ext cx="295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 err="1"/>
              <a:t>F</a:t>
            </a:r>
            <a:r>
              <a:rPr lang="en-AU" sz="1067" baseline="-25000" dirty="0" err="1"/>
              <a:t>o</a:t>
            </a:r>
            <a:endParaRPr lang="en-US" sz="1067" baseline="-25000" dirty="0"/>
          </a:p>
        </p:txBody>
      </p:sp>
      <p:sp>
        <p:nvSpPr>
          <p:cNvPr id="84" name="TextBox 83"/>
          <p:cNvSpPr txBox="1"/>
          <p:nvPr/>
        </p:nvSpPr>
        <p:spPr>
          <a:xfrm>
            <a:off x="4351916" y="1347034"/>
            <a:ext cx="2920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F</a:t>
            </a:r>
            <a:r>
              <a:rPr lang="en-AU" sz="1067" baseline="-25000" dirty="0"/>
              <a:t>e</a:t>
            </a:r>
            <a:endParaRPr lang="en-US" sz="1067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5086959" y="1605292"/>
            <a:ext cx="2920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F</a:t>
            </a:r>
            <a:r>
              <a:rPr lang="en-AU" sz="1067" baseline="-25000" dirty="0"/>
              <a:t>e</a:t>
            </a:r>
            <a:endParaRPr lang="en-US" sz="1067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1774753" y="1616128"/>
            <a:ext cx="5325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object</a:t>
            </a:r>
            <a:endParaRPr lang="en-US" sz="1067" dirty="0"/>
          </a:p>
        </p:txBody>
      </p:sp>
      <p:sp>
        <p:nvSpPr>
          <p:cNvPr id="88" name="TextBox 87"/>
          <p:cNvSpPr txBox="1"/>
          <p:nvPr/>
        </p:nvSpPr>
        <p:spPr>
          <a:xfrm>
            <a:off x="4323020" y="2087493"/>
            <a:ext cx="608622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>
                <a:solidFill>
                  <a:srgbClr val="FF0000"/>
                </a:solidFill>
              </a:rPr>
              <a:t>real image</a:t>
            </a:r>
            <a:endParaRPr lang="en-US" sz="1067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742245" y="2269899"/>
            <a:ext cx="810894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>
                <a:solidFill>
                  <a:srgbClr val="0070C0"/>
                </a:solidFill>
              </a:rPr>
              <a:t>magnified </a:t>
            </a:r>
            <a:r>
              <a:rPr lang="en-AU" sz="1067" i="1" dirty="0">
                <a:solidFill>
                  <a:srgbClr val="0070C0"/>
                </a:solidFill>
                <a:latin typeface="Bodoni MT" panose="02070603080606020203" pitchFamily="18" charset="0"/>
              </a:rPr>
              <a:t>virtual image</a:t>
            </a:r>
            <a:endParaRPr lang="en-US" sz="1067" i="1" dirty="0">
              <a:solidFill>
                <a:srgbClr val="0070C0"/>
              </a:solidFill>
              <a:latin typeface="Bodoni MT" panose="02070603080606020203" pitchFamily="18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2520451" y="1180977"/>
            <a:ext cx="104748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511422" y="1294755"/>
            <a:ext cx="104928" cy="28798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4678622" y="1836556"/>
            <a:ext cx="104748" cy="0"/>
          </a:xfrm>
          <a:prstGeom prst="straightConnector1">
            <a:avLst/>
          </a:prstGeom>
          <a:ln w="3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4668024" y="1702814"/>
            <a:ext cx="97467" cy="82596"/>
          </a:xfrm>
          <a:prstGeom prst="straightConnector1">
            <a:avLst/>
          </a:prstGeom>
          <a:ln w="3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973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4" descr="Image result for image f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9451" flipV="1">
            <a:off x="2041830" y="1350322"/>
            <a:ext cx="1492011" cy="155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Image result for image f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9451" flipV="1">
            <a:off x="4086738" y="1371242"/>
            <a:ext cx="370037" cy="38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image f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80549">
            <a:off x="2637320" y="1012849"/>
            <a:ext cx="364479" cy="3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447110" y="962356"/>
            <a:ext cx="115584" cy="8110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Oval 5"/>
          <p:cNvSpPr/>
          <p:nvPr/>
        </p:nvSpPr>
        <p:spPr>
          <a:xfrm>
            <a:off x="4725760" y="633662"/>
            <a:ext cx="104043" cy="14917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" name="Straight Connector 2"/>
          <p:cNvCxnSpPr/>
          <p:nvPr/>
        </p:nvCxnSpPr>
        <p:spPr>
          <a:xfrm>
            <a:off x="1857829" y="1374122"/>
            <a:ext cx="3832334" cy="36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29458" y="1012924"/>
            <a:ext cx="682668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83550" y="568646"/>
            <a:ext cx="0" cy="22069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27040" y="1011118"/>
            <a:ext cx="1952901" cy="10312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77393" y="788977"/>
            <a:ext cx="721334" cy="58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08514" y="850384"/>
            <a:ext cx="1806" cy="1076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3" name="TextBox 20482"/>
          <p:cNvSpPr txBox="1"/>
          <p:nvPr/>
        </p:nvSpPr>
        <p:spPr>
          <a:xfrm>
            <a:off x="3150927" y="503631"/>
            <a:ext cx="646548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33" dirty="0"/>
              <a:t>objective lens</a:t>
            </a:r>
            <a:endParaRPr lang="en-US" sz="933" dirty="0"/>
          </a:p>
        </p:txBody>
      </p:sp>
      <p:sp>
        <p:nvSpPr>
          <p:cNvPr id="36" name="TextBox 35"/>
          <p:cNvSpPr txBox="1"/>
          <p:nvPr/>
        </p:nvSpPr>
        <p:spPr>
          <a:xfrm>
            <a:off x="4427769" y="241761"/>
            <a:ext cx="615846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33" dirty="0"/>
              <a:t>eyepiece lens</a:t>
            </a:r>
            <a:endParaRPr lang="en-US" sz="933" dirty="0"/>
          </a:p>
        </p:txBody>
      </p:sp>
      <p:sp>
        <p:nvSpPr>
          <p:cNvPr id="20484" name="TextBox 20483"/>
          <p:cNvSpPr txBox="1"/>
          <p:nvPr/>
        </p:nvSpPr>
        <p:spPr>
          <a:xfrm>
            <a:off x="3739683" y="1088776"/>
            <a:ext cx="295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 err="1"/>
              <a:t>F</a:t>
            </a:r>
            <a:r>
              <a:rPr lang="en-AU" sz="1067" baseline="-25000" dirty="0" err="1"/>
              <a:t>o</a:t>
            </a:r>
            <a:endParaRPr lang="en-US" sz="1067" baseline="-25000" dirty="0"/>
          </a:p>
        </p:txBody>
      </p:sp>
      <p:sp>
        <p:nvSpPr>
          <p:cNvPr id="39" name="Oval 38"/>
          <p:cNvSpPr/>
          <p:nvPr/>
        </p:nvSpPr>
        <p:spPr>
          <a:xfrm>
            <a:off x="4044897" y="1350645"/>
            <a:ext cx="40634" cy="40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783551" y="1280210"/>
            <a:ext cx="866880" cy="498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5455384" y="1359675"/>
            <a:ext cx="40634" cy="40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66" name="Picture 2" descr="Image result for clip art eye side 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30080" r="75005" b="36522"/>
          <a:stretch/>
        </p:blipFill>
        <p:spPr bwMode="auto">
          <a:xfrm rot="21229981">
            <a:off x="5444546" y="902860"/>
            <a:ext cx="335916" cy="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08" name="Straight Connector 20507"/>
          <p:cNvCxnSpPr/>
          <p:nvPr/>
        </p:nvCxnSpPr>
        <p:spPr>
          <a:xfrm flipH="1">
            <a:off x="2453810" y="1785891"/>
            <a:ext cx="2336965" cy="12678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612738" y="1374123"/>
            <a:ext cx="2174425" cy="16687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3087717" y="1350645"/>
            <a:ext cx="40634" cy="4063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TextBox 82"/>
          <p:cNvSpPr txBox="1"/>
          <p:nvPr/>
        </p:nvSpPr>
        <p:spPr>
          <a:xfrm>
            <a:off x="2990192" y="1368706"/>
            <a:ext cx="295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 err="1"/>
              <a:t>F</a:t>
            </a:r>
            <a:r>
              <a:rPr lang="en-AU" sz="1067" baseline="-25000" dirty="0" err="1"/>
              <a:t>o</a:t>
            </a:r>
            <a:endParaRPr lang="en-US" sz="1067" baseline="-25000" dirty="0"/>
          </a:p>
        </p:txBody>
      </p:sp>
      <p:sp>
        <p:nvSpPr>
          <p:cNvPr id="84" name="TextBox 83"/>
          <p:cNvSpPr txBox="1"/>
          <p:nvPr/>
        </p:nvSpPr>
        <p:spPr>
          <a:xfrm>
            <a:off x="3932924" y="1101418"/>
            <a:ext cx="2920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F</a:t>
            </a:r>
            <a:r>
              <a:rPr lang="en-AU" sz="1067" baseline="-25000" dirty="0"/>
              <a:t>e</a:t>
            </a:r>
            <a:endParaRPr lang="en-US" sz="1067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5357859" y="1374124"/>
            <a:ext cx="2920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F</a:t>
            </a:r>
            <a:r>
              <a:rPr lang="en-AU" sz="1067" baseline="-25000" dirty="0"/>
              <a:t>e</a:t>
            </a:r>
            <a:endParaRPr lang="en-US" sz="1067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2522437" y="734800"/>
            <a:ext cx="5325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object</a:t>
            </a:r>
            <a:endParaRPr lang="en-US" sz="1067" dirty="0"/>
          </a:p>
        </p:txBody>
      </p:sp>
      <p:sp>
        <p:nvSpPr>
          <p:cNvPr id="88" name="TextBox 87"/>
          <p:cNvSpPr txBox="1"/>
          <p:nvPr/>
        </p:nvSpPr>
        <p:spPr>
          <a:xfrm>
            <a:off x="4026836" y="888308"/>
            <a:ext cx="608622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>
                <a:solidFill>
                  <a:srgbClr val="FF0000"/>
                </a:solidFill>
              </a:rPr>
              <a:t>real image</a:t>
            </a:r>
            <a:endParaRPr lang="en-US" sz="1067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709737" y="2381871"/>
            <a:ext cx="810894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>
                <a:solidFill>
                  <a:srgbClr val="0070C0"/>
                </a:solidFill>
              </a:rPr>
              <a:t>magnified </a:t>
            </a:r>
            <a:r>
              <a:rPr lang="en-AU" sz="1067" i="1" dirty="0">
                <a:solidFill>
                  <a:srgbClr val="0070C0"/>
                </a:solidFill>
                <a:latin typeface="Bodoni MT" panose="02070603080606020203" pitchFamily="18" charset="0"/>
              </a:rPr>
              <a:t>virtual image</a:t>
            </a:r>
            <a:endParaRPr lang="en-US" sz="1067" i="1" dirty="0">
              <a:solidFill>
                <a:srgbClr val="0070C0"/>
              </a:solidFill>
              <a:latin typeface="Bodoni MT" panose="02070603080606020203" pitchFamily="18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3206731" y="1011213"/>
            <a:ext cx="104748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3165195" y="1190007"/>
            <a:ext cx="79644" cy="43246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5028988" y="1074325"/>
            <a:ext cx="119376" cy="94010"/>
          </a:xfrm>
          <a:prstGeom prst="straightConnector1">
            <a:avLst/>
          </a:prstGeom>
          <a:ln w="3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5162869" y="1496930"/>
            <a:ext cx="111915" cy="68148"/>
          </a:xfrm>
          <a:prstGeom prst="straightConnector1">
            <a:avLst/>
          </a:prstGeom>
          <a:ln w="3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04903" y="1009310"/>
            <a:ext cx="1278649" cy="12858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4" name="Straight Connector 21503"/>
          <p:cNvCxnSpPr/>
          <p:nvPr/>
        </p:nvCxnSpPr>
        <p:spPr>
          <a:xfrm>
            <a:off x="4259810" y="1771442"/>
            <a:ext cx="523740" cy="7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3840819" y="1352451"/>
            <a:ext cx="40634" cy="4063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32055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 descr="dust, magnif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98" y="472646"/>
            <a:ext cx="1056364" cy="94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ffee, magnif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96" y="470269"/>
            <a:ext cx="972733" cy="95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17069" y="447812"/>
            <a:ext cx="482824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b="1" dirty="0">
                <a:solidFill>
                  <a:srgbClr val="FFFF00"/>
                </a:solidFill>
              </a:rPr>
              <a:t>coffee</a:t>
            </a:r>
            <a:endParaRPr lang="en-US" sz="889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5145" y="453230"/>
            <a:ext cx="391454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b="1" dirty="0">
                <a:solidFill>
                  <a:srgbClr val="FFFF00"/>
                </a:solidFill>
              </a:rPr>
              <a:t>dust</a:t>
            </a:r>
            <a:endParaRPr lang="en-US" sz="889" b="1" dirty="0">
              <a:solidFill>
                <a:srgbClr val="FFFF00"/>
              </a:solidFill>
            </a:endParaRPr>
          </a:p>
        </p:txBody>
      </p:sp>
      <p:pic>
        <p:nvPicPr>
          <p:cNvPr id="22536" name="Picture 8" descr="fly, larva, magnif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011" y="460286"/>
            <a:ext cx="1095926" cy="9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66530" y="449618"/>
            <a:ext cx="562975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b="1" dirty="0">
                <a:solidFill>
                  <a:srgbClr val="FFFF00"/>
                </a:solidFill>
              </a:rPr>
              <a:t>fly larva</a:t>
            </a:r>
            <a:endParaRPr lang="en-US" sz="889" b="1" dirty="0">
              <a:solidFill>
                <a:srgbClr val="FFFF00"/>
              </a:solidFill>
            </a:endParaRPr>
          </a:p>
        </p:txBody>
      </p:sp>
      <p:pic>
        <p:nvPicPr>
          <p:cNvPr id="22538" name="Picture 10" descr="thread, needled, magnif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611" y="467511"/>
            <a:ext cx="986077" cy="95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55927" y="456842"/>
            <a:ext cx="1043876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b="1" dirty="0">
                <a:solidFill>
                  <a:srgbClr val="FFFF00"/>
                </a:solidFill>
              </a:rPr>
              <a:t>thread in a needle</a:t>
            </a:r>
            <a:endParaRPr lang="en-US" sz="889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282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http://www.pbs.org/wgbh/nova/assets/img/diamond-science/image-05-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12981"/>
          <a:stretch/>
        </p:blipFill>
        <p:spPr bwMode="auto">
          <a:xfrm>
            <a:off x="4323334" y="601153"/>
            <a:ext cx="1605591" cy="169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/>
          <p:cNvSpPr/>
          <p:nvPr/>
        </p:nvSpPr>
        <p:spPr>
          <a:xfrm>
            <a:off x="2305718" y="1157402"/>
            <a:ext cx="1556773" cy="1076377"/>
          </a:xfrm>
          <a:custGeom>
            <a:avLst/>
            <a:gdLst>
              <a:gd name="connsiteX0" fmla="*/ 406400 w 1751584"/>
              <a:gd name="connsiteY0" fmla="*/ 0 h 1211072"/>
              <a:gd name="connsiteX1" fmla="*/ 1324864 w 1751584"/>
              <a:gd name="connsiteY1" fmla="*/ 8128 h 1211072"/>
              <a:gd name="connsiteX2" fmla="*/ 1751584 w 1751584"/>
              <a:gd name="connsiteY2" fmla="*/ 402336 h 1211072"/>
              <a:gd name="connsiteX3" fmla="*/ 906272 w 1751584"/>
              <a:gd name="connsiteY3" fmla="*/ 1211072 h 1211072"/>
              <a:gd name="connsiteX4" fmla="*/ 0 w 1751584"/>
              <a:gd name="connsiteY4" fmla="*/ 402336 h 1211072"/>
              <a:gd name="connsiteX5" fmla="*/ 406400 w 1751584"/>
              <a:gd name="connsiteY5" fmla="*/ 0 h 121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1584" h="1211072">
                <a:moveTo>
                  <a:pt x="406400" y="0"/>
                </a:moveTo>
                <a:lnTo>
                  <a:pt x="1324864" y="8128"/>
                </a:lnTo>
                <a:lnTo>
                  <a:pt x="1751584" y="402336"/>
                </a:lnTo>
                <a:lnTo>
                  <a:pt x="906272" y="1211072"/>
                </a:lnTo>
                <a:lnTo>
                  <a:pt x="0" y="402336"/>
                </a:lnTo>
                <a:lnTo>
                  <a:pt x="40640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" name="Straight Connector 5"/>
          <p:cNvCxnSpPr/>
          <p:nvPr/>
        </p:nvCxnSpPr>
        <p:spPr>
          <a:xfrm>
            <a:off x="3140090" y="839546"/>
            <a:ext cx="0" cy="581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648857" y="1803950"/>
            <a:ext cx="180600" cy="166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7989" y="1309106"/>
            <a:ext cx="213108" cy="5851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21098" y="1894250"/>
            <a:ext cx="603204" cy="1372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40090" y="1168238"/>
            <a:ext cx="180600" cy="8596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197882" y="1908698"/>
            <a:ext cx="195048" cy="209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825846" y="648109"/>
            <a:ext cx="312438" cy="51832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11601" y="1305494"/>
            <a:ext cx="252840" cy="62848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771666" y="1933982"/>
            <a:ext cx="498456" cy="15531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977550" y="1161014"/>
            <a:ext cx="288960" cy="92467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710261" y="1832846"/>
            <a:ext cx="173376" cy="16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3187046" y="2017058"/>
            <a:ext cx="148092" cy="140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79356" y="837740"/>
            <a:ext cx="0" cy="581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598289" y="673393"/>
            <a:ext cx="377454" cy="49303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0" name="Arrow: Right 23569"/>
          <p:cNvSpPr/>
          <p:nvPr/>
        </p:nvSpPr>
        <p:spPr>
          <a:xfrm rot="4185399">
            <a:off x="2263157" y="1047067"/>
            <a:ext cx="353976" cy="12949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573" name="TextBox 23572"/>
          <p:cNvSpPr txBox="1"/>
          <p:nvPr/>
        </p:nvSpPr>
        <p:spPr>
          <a:xfrm>
            <a:off x="1796426" y="770918"/>
            <a:ext cx="62848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white light</a:t>
            </a:r>
            <a:endParaRPr lang="en-US" sz="1067" dirty="0"/>
          </a:p>
        </p:txBody>
      </p:sp>
      <p:sp>
        <p:nvSpPr>
          <p:cNvPr id="60" name="TextBox 59"/>
          <p:cNvSpPr txBox="1"/>
          <p:nvPr/>
        </p:nvSpPr>
        <p:spPr>
          <a:xfrm>
            <a:off x="1651946" y="1773250"/>
            <a:ext cx="1061929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total internal reflection – all incident angles &gt; 24.4</a:t>
            </a:r>
            <a:r>
              <a:rPr lang="en-AU" sz="1067" baseline="30000" dirty="0"/>
              <a:t>o</a:t>
            </a:r>
            <a:endParaRPr lang="en-US" sz="1067" baseline="30000" dirty="0"/>
          </a:p>
        </p:txBody>
      </p:sp>
      <p:sp>
        <p:nvSpPr>
          <p:cNvPr id="61" name="TextBox 60"/>
          <p:cNvSpPr txBox="1"/>
          <p:nvPr/>
        </p:nvSpPr>
        <p:spPr>
          <a:xfrm>
            <a:off x="3076881" y="2114585"/>
            <a:ext cx="1031227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total internal reflection – all incident angles &gt; 24.4</a:t>
            </a:r>
            <a:r>
              <a:rPr lang="en-AU" sz="1067" baseline="30000" dirty="0"/>
              <a:t>o</a:t>
            </a:r>
            <a:endParaRPr lang="en-US" sz="1067" baseline="30000" dirty="0"/>
          </a:p>
        </p:txBody>
      </p:sp>
      <p:sp>
        <p:nvSpPr>
          <p:cNvPr id="62" name="TextBox 61"/>
          <p:cNvSpPr txBox="1"/>
          <p:nvPr/>
        </p:nvSpPr>
        <p:spPr>
          <a:xfrm>
            <a:off x="2997417" y="388047"/>
            <a:ext cx="987883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67" dirty="0"/>
              <a:t>incident angles &lt; 24.4</a:t>
            </a:r>
            <a:r>
              <a:rPr lang="en-AU" sz="1067" baseline="30000" dirty="0"/>
              <a:t>o</a:t>
            </a:r>
            <a:endParaRPr lang="en-AU" sz="1067" dirty="0"/>
          </a:p>
          <a:p>
            <a:pPr algn="ctr"/>
            <a:r>
              <a:rPr lang="en-AU" sz="1067" dirty="0"/>
              <a:t>light is refracted</a:t>
            </a:r>
            <a:endParaRPr lang="en-US" sz="1067" dirty="0"/>
          </a:p>
        </p:txBody>
      </p:sp>
      <p:pic>
        <p:nvPicPr>
          <p:cNvPr id="23575" name="Picture 8" descr="Diamond Gem PNG Cli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45" y="2392706"/>
            <a:ext cx="1281983" cy="7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6" name="Picture 10" descr="Image result for image diamond g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435" y="304970"/>
            <a:ext cx="704115" cy="70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6837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633328" y="903734"/>
            <a:ext cx="1489951" cy="15513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/>
          <p:cNvSpPr/>
          <p:nvPr/>
        </p:nvSpPr>
        <p:spPr>
          <a:xfrm>
            <a:off x="1776002" y="1093364"/>
            <a:ext cx="1188349" cy="118834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Oval 6"/>
          <p:cNvSpPr/>
          <p:nvPr/>
        </p:nvSpPr>
        <p:spPr>
          <a:xfrm>
            <a:off x="4456107" y="1602655"/>
            <a:ext cx="234780" cy="23478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4578" name="Picture 2" descr="Image result for clip art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8953" y="934435"/>
            <a:ext cx="142557" cy="23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>
            <a:stCxn id="10" idx="2"/>
          </p:cNvCxnSpPr>
          <p:nvPr/>
        </p:nvCxnSpPr>
        <p:spPr>
          <a:xfrm flipH="1" flipV="1">
            <a:off x="2281510" y="1035460"/>
            <a:ext cx="2193817" cy="66067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/>
          <p:cNvSpPr/>
          <p:nvPr/>
        </p:nvSpPr>
        <p:spPr>
          <a:xfrm rot="166767">
            <a:off x="2260011" y="999451"/>
            <a:ext cx="2232217" cy="642936"/>
          </a:xfrm>
          <a:custGeom>
            <a:avLst/>
            <a:gdLst>
              <a:gd name="connsiteX0" fmla="*/ 0 w 2511552"/>
              <a:gd name="connsiteY0" fmla="*/ 73922 h 809506"/>
              <a:gd name="connsiteX1" fmla="*/ 881888 w 2511552"/>
              <a:gd name="connsiteY1" fmla="*/ 69858 h 809506"/>
              <a:gd name="connsiteX2" fmla="*/ 2511552 w 2511552"/>
              <a:gd name="connsiteY2" fmla="*/ 809506 h 809506"/>
              <a:gd name="connsiteX3" fmla="*/ 2511552 w 2511552"/>
              <a:gd name="connsiteY3" fmla="*/ 809506 h 8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552" h="809506">
                <a:moveTo>
                  <a:pt x="0" y="73922"/>
                </a:moveTo>
                <a:cubicBezTo>
                  <a:pt x="231648" y="10591"/>
                  <a:pt x="463296" y="-52739"/>
                  <a:pt x="881888" y="69858"/>
                </a:cubicBezTo>
                <a:cubicBezTo>
                  <a:pt x="1300480" y="192455"/>
                  <a:pt x="2511552" y="809506"/>
                  <a:pt x="2511552" y="809506"/>
                </a:cubicBezTo>
                <a:lnTo>
                  <a:pt x="2511552" y="809506"/>
                </a:lnTo>
              </a:path>
            </a:pathLst>
          </a:custGeom>
          <a:noFill/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2" name="Straight Connector 11"/>
          <p:cNvCxnSpPr>
            <a:stCxn id="10" idx="0"/>
          </p:cNvCxnSpPr>
          <p:nvPr/>
        </p:nvCxnSpPr>
        <p:spPr>
          <a:xfrm flipV="1">
            <a:off x="2274066" y="562400"/>
            <a:ext cx="1925591" cy="4419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201461" y="419725"/>
            <a:ext cx="234780" cy="2347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2498402" y="396249"/>
            <a:ext cx="155844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apparent position of Sun</a:t>
            </a:r>
            <a:endParaRPr lang="en-US" sz="1067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701199" y="1317307"/>
            <a:ext cx="130032" cy="57792"/>
          </a:xfrm>
          <a:prstGeom prst="straightConnector1">
            <a:avLst/>
          </a:prstGeom>
          <a:ln>
            <a:solidFill>
              <a:srgbClr val="FF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26810" y="1619386"/>
            <a:ext cx="128272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true position of Sun</a:t>
            </a:r>
            <a:endParaRPr lang="en-US" sz="1067" dirty="0"/>
          </a:p>
        </p:txBody>
      </p:sp>
      <p:sp>
        <p:nvSpPr>
          <p:cNvPr id="24" name="TextBox 23"/>
          <p:cNvSpPr txBox="1"/>
          <p:nvPr/>
        </p:nvSpPr>
        <p:spPr>
          <a:xfrm>
            <a:off x="3727521" y="974650"/>
            <a:ext cx="1366080" cy="4207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FF66CC"/>
                </a:solidFill>
              </a:rPr>
              <a:t>actual light path</a:t>
            </a:r>
          </a:p>
          <a:p>
            <a:r>
              <a:rPr lang="en-AU" sz="1067" dirty="0">
                <a:solidFill>
                  <a:srgbClr val="FF66CC"/>
                </a:solidFill>
              </a:rPr>
              <a:t> through atmosphere</a:t>
            </a:r>
            <a:endParaRPr lang="en-US" sz="1067" dirty="0">
              <a:solidFill>
                <a:srgbClr val="FF66CC"/>
              </a:solidFill>
            </a:endParaRPr>
          </a:p>
        </p:txBody>
      </p:sp>
      <p:pic>
        <p:nvPicPr>
          <p:cNvPr id="24582" name="Picture 6" descr="Image result for image setting su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54241" r="22405"/>
          <a:stretch/>
        </p:blipFill>
        <p:spPr bwMode="auto">
          <a:xfrm>
            <a:off x="4518650" y="1917557"/>
            <a:ext cx="1310178" cy="8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Image result for image setting su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5" t="-6200" r="22317" b="56002"/>
          <a:stretch/>
        </p:blipFill>
        <p:spPr bwMode="auto">
          <a:xfrm>
            <a:off x="1687067" y="2366197"/>
            <a:ext cx="1607014" cy="100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136203" y="2778064"/>
            <a:ext cx="175240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chemeClr val="accent2">
                    <a:lumMod val="50000"/>
                  </a:schemeClr>
                </a:solidFill>
              </a:rPr>
              <a:t>Why do we get </a:t>
            </a:r>
            <a:r>
              <a:rPr lang="en-AU" sz="1067" b="1" dirty="0">
                <a:solidFill>
                  <a:srgbClr val="FF0000"/>
                </a:solidFill>
              </a:rPr>
              <a:t>red</a:t>
            </a:r>
            <a:r>
              <a:rPr lang="en-AU" sz="1067" dirty="0">
                <a:solidFill>
                  <a:schemeClr val="accent2">
                    <a:lumMod val="50000"/>
                  </a:schemeClr>
                </a:solidFill>
              </a:rPr>
              <a:t> sunsets?</a:t>
            </a:r>
            <a:endParaRPr lang="en-US" sz="1067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3266" y="3102187"/>
            <a:ext cx="17700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chemeClr val="accent2">
                    <a:lumMod val="50000"/>
                  </a:schemeClr>
                </a:solidFill>
              </a:rPr>
              <a:t>Why is the Sun oval shaped?</a:t>
            </a:r>
            <a:endParaRPr lang="en-US" sz="1067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508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image mir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2" t="11789" b="5690"/>
          <a:stretch/>
        </p:blipFill>
        <p:spPr bwMode="auto">
          <a:xfrm>
            <a:off x="4559609" y="751052"/>
            <a:ext cx="732277" cy="116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/>
          <p:cNvSpPr/>
          <p:nvPr/>
        </p:nvSpPr>
        <p:spPr>
          <a:xfrm>
            <a:off x="2168462" y="1392182"/>
            <a:ext cx="2401981" cy="520128"/>
          </a:xfrm>
          <a:custGeom>
            <a:avLst/>
            <a:gdLst>
              <a:gd name="connsiteX0" fmla="*/ 2702560 w 2718816"/>
              <a:gd name="connsiteY0" fmla="*/ 585216 h 585216"/>
              <a:gd name="connsiteX1" fmla="*/ 8128 w 2718816"/>
              <a:gd name="connsiteY1" fmla="*/ 585216 h 585216"/>
              <a:gd name="connsiteX2" fmla="*/ 0 w 2718816"/>
              <a:gd name="connsiteY2" fmla="*/ 8128 h 585216"/>
              <a:gd name="connsiteX3" fmla="*/ 390144 w 2718816"/>
              <a:gd name="connsiteY3" fmla="*/ 56896 h 585216"/>
              <a:gd name="connsiteX4" fmla="*/ 857504 w 2718816"/>
              <a:gd name="connsiteY4" fmla="*/ 28448 h 585216"/>
              <a:gd name="connsiteX5" fmla="*/ 1239520 w 2718816"/>
              <a:gd name="connsiteY5" fmla="*/ 77216 h 585216"/>
              <a:gd name="connsiteX6" fmla="*/ 1641856 w 2718816"/>
              <a:gd name="connsiteY6" fmla="*/ 0 h 585216"/>
              <a:gd name="connsiteX7" fmla="*/ 2109216 w 2718816"/>
              <a:gd name="connsiteY7" fmla="*/ 69088 h 585216"/>
              <a:gd name="connsiteX8" fmla="*/ 2548128 w 2718816"/>
              <a:gd name="connsiteY8" fmla="*/ 28448 h 585216"/>
              <a:gd name="connsiteX9" fmla="*/ 2710688 w 2718816"/>
              <a:gd name="connsiteY9" fmla="*/ 8128 h 585216"/>
              <a:gd name="connsiteX10" fmla="*/ 2718816 w 2718816"/>
              <a:gd name="connsiteY10" fmla="*/ 12192 h 58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18816" h="585216">
                <a:moveTo>
                  <a:pt x="2702560" y="585216"/>
                </a:moveTo>
                <a:lnTo>
                  <a:pt x="8128" y="585216"/>
                </a:lnTo>
                <a:lnTo>
                  <a:pt x="0" y="8128"/>
                </a:lnTo>
                <a:lnTo>
                  <a:pt x="390144" y="56896"/>
                </a:lnTo>
                <a:lnTo>
                  <a:pt x="857504" y="28448"/>
                </a:lnTo>
                <a:lnTo>
                  <a:pt x="1239520" y="77216"/>
                </a:lnTo>
                <a:lnTo>
                  <a:pt x="1641856" y="0"/>
                </a:lnTo>
                <a:lnTo>
                  <a:pt x="2109216" y="69088"/>
                </a:lnTo>
                <a:lnTo>
                  <a:pt x="2548128" y="28448"/>
                </a:lnTo>
                <a:lnTo>
                  <a:pt x="2710688" y="8128"/>
                </a:lnTo>
                <a:lnTo>
                  <a:pt x="2718816" y="12192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3" name="Straight Connector 12"/>
          <p:cNvCxnSpPr>
            <a:stCxn id="11" idx="0"/>
          </p:cNvCxnSpPr>
          <p:nvPr/>
        </p:nvCxnSpPr>
        <p:spPr>
          <a:xfrm>
            <a:off x="4556082" y="1912310"/>
            <a:ext cx="729538" cy="722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/>
          <p:cNvSpPr/>
          <p:nvPr/>
        </p:nvSpPr>
        <p:spPr>
          <a:xfrm>
            <a:off x="2168462" y="756469"/>
            <a:ext cx="2416429" cy="700728"/>
          </a:xfrm>
          <a:custGeom>
            <a:avLst/>
            <a:gdLst>
              <a:gd name="connsiteX0" fmla="*/ 2698496 w 2718816"/>
              <a:gd name="connsiteY0" fmla="*/ 0 h 788416"/>
              <a:gd name="connsiteX1" fmla="*/ 0 w 2718816"/>
              <a:gd name="connsiteY1" fmla="*/ 0 h 788416"/>
              <a:gd name="connsiteX2" fmla="*/ 0 w 2718816"/>
              <a:gd name="connsiteY2" fmla="*/ 727456 h 788416"/>
              <a:gd name="connsiteX3" fmla="*/ 382016 w 2718816"/>
              <a:gd name="connsiteY3" fmla="*/ 768096 h 788416"/>
              <a:gd name="connsiteX4" fmla="*/ 837184 w 2718816"/>
              <a:gd name="connsiteY4" fmla="*/ 739648 h 788416"/>
              <a:gd name="connsiteX5" fmla="*/ 1247648 w 2718816"/>
              <a:gd name="connsiteY5" fmla="*/ 788416 h 788416"/>
              <a:gd name="connsiteX6" fmla="*/ 1649984 w 2718816"/>
              <a:gd name="connsiteY6" fmla="*/ 715264 h 788416"/>
              <a:gd name="connsiteX7" fmla="*/ 2092960 w 2718816"/>
              <a:gd name="connsiteY7" fmla="*/ 780288 h 788416"/>
              <a:gd name="connsiteX8" fmla="*/ 2718816 w 2718816"/>
              <a:gd name="connsiteY8" fmla="*/ 719328 h 788416"/>
              <a:gd name="connsiteX9" fmla="*/ 2698496 w 2718816"/>
              <a:gd name="connsiteY9" fmla="*/ 0 h 788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8816" h="788416">
                <a:moveTo>
                  <a:pt x="2698496" y="0"/>
                </a:moveTo>
                <a:lnTo>
                  <a:pt x="0" y="0"/>
                </a:lnTo>
                <a:lnTo>
                  <a:pt x="0" y="727456"/>
                </a:lnTo>
                <a:lnTo>
                  <a:pt x="382016" y="768096"/>
                </a:lnTo>
                <a:lnTo>
                  <a:pt x="837184" y="739648"/>
                </a:lnTo>
                <a:lnTo>
                  <a:pt x="1247648" y="788416"/>
                </a:lnTo>
                <a:lnTo>
                  <a:pt x="1649984" y="715264"/>
                </a:lnTo>
                <a:lnTo>
                  <a:pt x="2092960" y="780288"/>
                </a:lnTo>
                <a:lnTo>
                  <a:pt x="2718816" y="719328"/>
                </a:lnTo>
                <a:lnTo>
                  <a:pt x="2698496" y="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75000"/>
                </a:schemeClr>
              </a:gs>
              <a:gs pos="48000">
                <a:schemeClr val="accent1">
                  <a:lumMod val="45000"/>
                  <a:lumOff val="55000"/>
                </a:schemeClr>
              </a:gs>
              <a:gs pos="72000">
                <a:schemeClr val="accent1">
                  <a:lumMod val="45000"/>
                  <a:lumOff val="5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Freeform: Shape 16"/>
          <p:cNvSpPr/>
          <p:nvPr/>
        </p:nvSpPr>
        <p:spPr>
          <a:xfrm>
            <a:off x="2482706" y="973190"/>
            <a:ext cx="2102185" cy="384867"/>
          </a:xfrm>
          <a:custGeom>
            <a:avLst/>
            <a:gdLst>
              <a:gd name="connsiteX0" fmla="*/ 2296160 w 2296160"/>
              <a:gd name="connsiteY0" fmla="*/ 0 h 433028"/>
              <a:gd name="connsiteX1" fmla="*/ 1194816 w 2296160"/>
              <a:gd name="connsiteY1" fmla="*/ 426720 h 433028"/>
              <a:gd name="connsiteX2" fmla="*/ 0 w 2296160"/>
              <a:gd name="connsiteY2" fmla="*/ 215392 h 43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6160" h="433028">
                <a:moveTo>
                  <a:pt x="2296160" y="0"/>
                </a:moveTo>
                <a:cubicBezTo>
                  <a:pt x="1936834" y="195410"/>
                  <a:pt x="1577509" y="390821"/>
                  <a:pt x="1194816" y="426720"/>
                </a:cubicBezTo>
                <a:cubicBezTo>
                  <a:pt x="812123" y="462619"/>
                  <a:pt x="406061" y="339005"/>
                  <a:pt x="0" y="215392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9" name="Picture 2" descr="Image result for clip art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12327" y="1114058"/>
            <a:ext cx="211814" cy="3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350110" y="1030981"/>
            <a:ext cx="122808" cy="6501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7411" y="922624"/>
            <a:ext cx="862737" cy="2565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0000FF"/>
                </a:solidFill>
              </a:rPr>
              <a:t>path of light</a:t>
            </a:r>
            <a:endParaRPr lang="en-US" sz="1067" dirty="0">
              <a:solidFill>
                <a:srgbClr val="0000FF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486864" y="1168238"/>
            <a:ext cx="2141372" cy="57792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68930" y="1610710"/>
            <a:ext cx="116730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FF0000"/>
                </a:solidFill>
              </a:rPr>
              <a:t>hot sandy surface</a:t>
            </a:r>
            <a:endParaRPr lang="en-US" sz="1067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221" y="1868167"/>
            <a:ext cx="169950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0070C0"/>
                </a:solidFill>
              </a:rPr>
              <a:t>apparent position of object</a:t>
            </a:r>
            <a:endParaRPr lang="en-US" sz="1067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19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image mir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20" y="370031"/>
            <a:ext cx="1474351" cy="7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Image result for image mir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49"/>
          <a:stretch/>
        </p:blipFill>
        <p:spPr bwMode="auto">
          <a:xfrm>
            <a:off x="4388713" y="370720"/>
            <a:ext cx="1496498" cy="7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Image result for image mir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45" y="369986"/>
            <a:ext cx="1298511" cy="176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613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 for image converging lens wave fro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13" y="483142"/>
            <a:ext cx="2337699" cy="12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04412" y="606573"/>
            <a:ext cx="530743" cy="257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3561738" y="1551112"/>
            <a:ext cx="530743" cy="257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2680407" y="344703"/>
            <a:ext cx="687238" cy="257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1965233" y="377211"/>
            <a:ext cx="530743" cy="257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3902222" y="1038208"/>
            <a:ext cx="481222" cy="256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67" dirty="0"/>
              <a:t>focus</a:t>
            </a:r>
            <a:endParaRPr lang="en-US" sz="1067" dirty="0"/>
          </a:p>
        </p:txBody>
      </p:sp>
      <p:pic>
        <p:nvPicPr>
          <p:cNvPr id="27652" name="Picture 4" descr="Image result for image converging lens wave fro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0" t="3093" b="11978"/>
          <a:stretch/>
        </p:blipFill>
        <p:spPr bwMode="auto">
          <a:xfrm>
            <a:off x="4248975" y="962354"/>
            <a:ext cx="1544978" cy="151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Image result for ripples on wa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599" y="2106169"/>
            <a:ext cx="1136313" cy="85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34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ow wav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1" t="28647" r="23320" b="22045"/>
          <a:stretch/>
        </p:blipFill>
        <p:spPr bwMode="auto">
          <a:xfrm>
            <a:off x="2052878" y="640885"/>
            <a:ext cx="2517566" cy="12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6790" y="673396"/>
            <a:ext cx="2387192" cy="256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AU" sz="1067" dirty="0"/>
              <a:t>Is the boat moving slow or fast? Explain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534072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huygens principle im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3"/>
          <a:stretch/>
        </p:blipFill>
        <p:spPr bwMode="auto">
          <a:xfrm>
            <a:off x="1757879" y="420047"/>
            <a:ext cx="3132283" cy="133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44721" y="304970"/>
            <a:ext cx="704340" cy="1448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2851130" y="879277"/>
            <a:ext cx="512904" cy="339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3483230" y="348313"/>
            <a:ext cx="574308" cy="357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3866102" y="915397"/>
            <a:ext cx="549024" cy="260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1644722" y="471124"/>
            <a:ext cx="75854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wavefront</a:t>
            </a:r>
            <a:endParaRPr lang="en-US" sz="1067" dirty="0"/>
          </a:p>
        </p:txBody>
      </p:sp>
      <p:sp>
        <p:nvSpPr>
          <p:cNvPr id="10" name="TextBox 9"/>
          <p:cNvSpPr txBox="1"/>
          <p:nvPr/>
        </p:nvSpPr>
        <p:spPr>
          <a:xfrm>
            <a:off x="2791533" y="353732"/>
            <a:ext cx="758541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new</a:t>
            </a:r>
          </a:p>
          <a:p>
            <a:r>
              <a:rPr lang="en-AU" sz="1067" dirty="0"/>
              <a:t>wavefront</a:t>
            </a:r>
            <a:endParaRPr lang="en-US" sz="1067" dirty="0"/>
          </a:p>
        </p:txBody>
      </p:sp>
      <p:sp>
        <p:nvSpPr>
          <p:cNvPr id="11" name="TextBox 10"/>
          <p:cNvSpPr txBox="1"/>
          <p:nvPr/>
        </p:nvSpPr>
        <p:spPr>
          <a:xfrm>
            <a:off x="3777609" y="917206"/>
            <a:ext cx="75854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wavefront</a:t>
            </a:r>
            <a:endParaRPr lang="en-US" sz="1067" dirty="0"/>
          </a:p>
        </p:txBody>
      </p:sp>
      <p:sp>
        <p:nvSpPr>
          <p:cNvPr id="12" name="TextBox 11"/>
          <p:cNvSpPr txBox="1"/>
          <p:nvPr/>
        </p:nvSpPr>
        <p:spPr>
          <a:xfrm>
            <a:off x="4675192" y="323030"/>
            <a:ext cx="758541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new</a:t>
            </a:r>
          </a:p>
          <a:p>
            <a:r>
              <a:rPr lang="en-AU" sz="1067" dirty="0"/>
              <a:t>wavefront</a:t>
            </a:r>
            <a:endParaRPr lang="en-US" sz="1067" dirty="0"/>
          </a:p>
        </p:txBody>
      </p:sp>
      <p:sp>
        <p:nvSpPr>
          <p:cNvPr id="13" name="TextBox 12"/>
          <p:cNvSpPr txBox="1"/>
          <p:nvPr/>
        </p:nvSpPr>
        <p:spPr>
          <a:xfrm>
            <a:off x="2020370" y="1702814"/>
            <a:ext cx="136894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secondary wavelets:</a:t>
            </a:r>
          </a:p>
          <a:p>
            <a:r>
              <a:rPr lang="en-AU" sz="1067" dirty="0"/>
              <a:t>arc of a circle</a:t>
            </a:r>
            <a:endParaRPr lang="en-US" sz="1067" dirty="0"/>
          </a:p>
        </p:txBody>
      </p:sp>
      <p:sp>
        <p:nvSpPr>
          <p:cNvPr id="9" name="Freeform: Shape 8"/>
          <p:cNvSpPr/>
          <p:nvPr/>
        </p:nvSpPr>
        <p:spPr>
          <a:xfrm>
            <a:off x="2417689" y="857404"/>
            <a:ext cx="292572" cy="213311"/>
          </a:xfrm>
          <a:custGeom>
            <a:avLst/>
            <a:gdLst>
              <a:gd name="connsiteX0" fmla="*/ 4064 w 329184"/>
              <a:gd name="connsiteY0" fmla="*/ 162788 h 240004"/>
              <a:gd name="connsiteX1" fmla="*/ 4064 w 329184"/>
              <a:gd name="connsiteY1" fmla="*/ 162788 h 240004"/>
              <a:gd name="connsiteX2" fmla="*/ 36576 w 329184"/>
              <a:gd name="connsiteY2" fmla="*/ 138404 h 240004"/>
              <a:gd name="connsiteX3" fmla="*/ 65024 w 329184"/>
              <a:gd name="connsiteY3" fmla="*/ 114020 h 240004"/>
              <a:gd name="connsiteX4" fmla="*/ 105664 w 329184"/>
              <a:gd name="connsiteY4" fmla="*/ 85572 h 240004"/>
              <a:gd name="connsiteX5" fmla="*/ 121920 w 329184"/>
              <a:gd name="connsiteY5" fmla="*/ 61188 h 240004"/>
              <a:gd name="connsiteX6" fmla="*/ 146304 w 329184"/>
              <a:gd name="connsiteY6" fmla="*/ 44932 h 240004"/>
              <a:gd name="connsiteX7" fmla="*/ 170688 w 329184"/>
              <a:gd name="connsiteY7" fmla="*/ 24612 h 240004"/>
              <a:gd name="connsiteX8" fmla="*/ 195072 w 329184"/>
              <a:gd name="connsiteY8" fmla="*/ 16484 h 240004"/>
              <a:gd name="connsiteX9" fmla="*/ 207264 w 329184"/>
              <a:gd name="connsiteY9" fmla="*/ 12420 h 240004"/>
              <a:gd name="connsiteX10" fmla="*/ 300736 w 329184"/>
              <a:gd name="connsiteY10" fmla="*/ 4292 h 240004"/>
              <a:gd name="connsiteX11" fmla="*/ 325120 w 329184"/>
              <a:gd name="connsiteY11" fmla="*/ 4292 h 240004"/>
              <a:gd name="connsiteX12" fmla="*/ 329184 w 329184"/>
              <a:gd name="connsiteY12" fmla="*/ 16484 h 240004"/>
              <a:gd name="connsiteX13" fmla="*/ 321056 w 329184"/>
              <a:gd name="connsiteY13" fmla="*/ 48996 h 240004"/>
              <a:gd name="connsiteX14" fmla="*/ 304800 w 329184"/>
              <a:gd name="connsiteY14" fmla="*/ 73380 h 240004"/>
              <a:gd name="connsiteX15" fmla="*/ 292608 w 329184"/>
              <a:gd name="connsiteY15" fmla="*/ 77444 h 240004"/>
              <a:gd name="connsiteX16" fmla="*/ 284480 w 329184"/>
              <a:gd name="connsiteY16" fmla="*/ 89636 h 240004"/>
              <a:gd name="connsiteX17" fmla="*/ 272288 w 329184"/>
              <a:gd name="connsiteY17" fmla="*/ 93700 h 240004"/>
              <a:gd name="connsiteX18" fmla="*/ 256032 w 329184"/>
              <a:gd name="connsiteY18" fmla="*/ 109956 h 240004"/>
              <a:gd name="connsiteX19" fmla="*/ 243840 w 329184"/>
              <a:gd name="connsiteY19" fmla="*/ 122148 h 240004"/>
              <a:gd name="connsiteX20" fmla="*/ 231648 w 329184"/>
              <a:gd name="connsiteY20" fmla="*/ 130276 h 240004"/>
              <a:gd name="connsiteX21" fmla="*/ 223520 w 329184"/>
              <a:gd name="connsiteY21" fmla="*/ 142468 h 240004"/>
              <a:gd name="connsiteX22" fmla="*/ 211328 w 329184"/>
              <a:gd name="connsiteY22" fmla="*/ 150596 h 240004"/>
              <a:gd name="connsiteX23" fmla="*/ 199136 w 329184"/>
              <a:gd name="connsiteY23" fmla="*/ 166852 h 240004"/>
              <a:gd name="connsiteX24" fmla="*/ 174752 w 329184"/>
              <a:gd name="connsiteY24" fmla="*/ 191236 h 240004"/>
              <a:gd name="connsiteX25" fmla="*/ 154432 w 329184"/>
              <a:gd name="connsiteY25" fmla="*/ 207492 h 240004"/>
              <a:gd name="connsiteX26" fmla="*/ 146304 w 329184"/>
              <a:gd name="connsiteY26" fmla="*/ 219684 h 240004"/>
              <a:gd name="connsiteX27" fmla="*/ 109728 w 329184"/>
              <a:gd name="connsiteY27" fmla="*/ 235940 h 240004"/>
              <a:gd name="connsiteX28" fmla="*/ 97536 w 329184"/>
              <a:gd name="connsiteY28" fmla="*/ 240004 h 240004"/>
              <a:gd name="connsiteX29" fmla="*/ 60960 w 329184"/>
              <a:gd name="connsiteY29" fmla="*/ 235940 h 240004"/>
              <a:gd name="connsiteX30" fmla="*/ 36576 w 329184"/>
              <a:gd name="connsiteY30" fmla="*/ 227812 h 240004"/>
              <a:gd name="connsiteX31" fmla="*/ 24384 w 329184"/>
              <a:gd name="connsiteY31" fmla="*/ 223748 h 240004"/>
              <a:gd name="connsiteX32" fmla="*/ 16256 w 329184"/>
              <a:gd name="connsiteY32" fmla="*/ 211556 h 240004"/>
              <a:gd name="connsiteX33" fmla="*/ 0 w 329184"/>
              <a:gd name="connsiteY33" fmla="*/ 179044 h 240004"/>
              <a:gd name="connsiteX34" fmla="*/ 4064 w 329184"/>
              <a:gd name="connsiteY34" fmla="*/ 195300 h 240004"/>
              <a:gd name="connsiteX35" fmla="*/ 16256 w 329184"/>
              <a:gd name="connsiteY35" fmla="*/ 203428 h 240004"/>
              <a:gd name="connsiteX36" fmla="*/ 12192 w 329184"/>
              <a:gd name="connsiteY36" fmla="*/ 231876 h 240004"/>
              <a:gd name="connsiteX37" fmla="*/ 12192 w 329184"/>
              <a:gd name="connsiteY37" fmla="*/ 219684 h 240004"/>
              <a:gd name="connsiteX38" fmla="*/ 16256 w 329184"/>
              <a:gd name="connsiteY38" fmla="*/ 227812 h 2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29184" h="240004">
                <a:moveTo>
                  <a:pt x="4064" y="162788"/>
                </a:moveTo>
                <a:lnTo>
                  <a:pt x="4064" y="162788"/>
                </a:lnTo>
                <a:cubicBezTo>
                  <a:pt x="14901" y="154660"/>
                  <a:pt x="26091" y="146982"/>
                  <a:pt x="36576" y="138404"/>
                </a:cubicBezTo>
                <a:cubicBezTo>
                  <a:pt x="72196" y="109260"/>
                  <a:pt x="22204" y="143994"/>
                  <a:pt x="65024" y="114020"/>
                </a:cubicBezTo>
                <a:cubicBezTo>
                  <a:pt x="66767" y="112800"/>
                  <a:pt x="101200" y="90594"/>
                  <a:pt x="105664" y="85572"/>
                </a:cubicBezTo>
                <a:cubicBezTo>
                  <a:pt x="112154" y="78271"/>
                  <a:pt x="113792" y="66607"/>
                  <a:pt x="121920" y="61188"/>
                </a:cubicBezTo>
                <a:cubicBezTo>
                  <a:pt x="130048" y="55769"/>
                  <a:pt x="139397" y="51839"/>
                  <a:pt x="146304" y="44932"/>
                </a:cubicBezTo>
                <a:cubicBezTo>
                  <a:pt x="153960" y="37276"/>
                  <a:pt x="160504" y="29138"/>
                  <a:pt x="170688" y="24612"/>
                </a:cubicBezTo>
                <a:cubicBezTo>
                  <a:pt x="178517" y="21132"/>
                  <a:pt x="186944" y="19193"/>
                  <a:pt x="195072" y="16484"/>
                </a:cubicBezTo>
                <a:cubicBezTo>
                  <a:pt x="199136" y="15129"/>
                  <a:pt x="203006" y="12893"/>
                  <a:pt x="207264" y="12420"/>
                </a:cubicBezTo>
                <a:cubicBezTo>
                  <a:pt x="262737" y="6256"/>
                  <a:pt x="231604" y="9230"/>
                  <a:pt x="300736" y="4292"/>
                </a:cubicBezTo>
                <a:cubicBezTo>
                  <a:pt x="308864" y="1583"/>
                  <a:pt x="316992" y="-3836"/>
                  <a:pt x="325120" y="4292"/>
                </a:cubicBezTo>
                <a:cubicBezTo>
                  <a:pt x="328149" y="7321"/>
                  <a:pt x="327829" y="12420"/>
                  <a:pt x="329184" y="16484"/>
                </a:cubicBezTo>
                <a:cubicBezTo>
                  <a:pt x="328058" y="22114"/>
                  <a:pt x="324961" y="41967"/>
                  <a:pt x="321056" y="48996"/>
                </a:cubicBezTo>
                <a:cubicBezTo>
                  <a:pt x="316312" y="57535"/>
                  <a:pt x="314067" y="70291"/>
                  <a:pt x="304800" y="73380"/>
                </a:cubicBezTo>
                <a:lnTo>
                  <a:pt x="292608" y="77444"/>
                </a:lnTo>
                <a:cubicBezTo>
                  <a:pt x="289899" y="81508"/>
                  <a:pt x="288294" y="86585"/>
                  <a:pt x="284480" y="89636"/>
                </a:cubicBezTo>
                <a:cubicBezTo>
                  <a:pt x="281135" y="92312"/>
                  <a:pt x="275317" y="90671"/>
                  <a:pt x="272288" y="93700"/>
                </a:cubicBezTo>
                <a:cubicBezTo>
                  <a:pt x="250613" y="115375"/>
                  <a:pt x="288544" y="99119"/>
                  <a:pt x="256032" y="109956"/>
                </a:cubicBezTo>
                <a:cubicBezTo>
                  <a:pt x="251968" y="114020"/>
                  <a:pt x="248255" y="118469"/>
                  <a:pt x="243840" y="122148"/>
                </a:cubicBezTo>
                <a:cubicBezTo>
                  <a:pt x="240088" y="125275"/>
                  <a:pt x="235102" y="126822"/>
                  <a:pt x="231648" y="130276"/>
                </a:cubicBezTo>
                <a:cubicBezTo>
                  <a:pt x="228194" y="133730"/>
                  <a:pt x="226974" y="139014"/>
                  <a:pt x="223520" y="142468"/>
                </a:cubicBezTo>
                <a:cubicBezTo>
                  <a:pt x="220066" y="145922"/>
                  <a:pt x="214782" y="147142"/>
                  <a:pt x="211328" y="150596"/>
                </a:cubicBezTo>
                <a:cubicBezTo>
                  <a:pt x="206539" y="155385"/>
                  <a:pt x="203667" y="161817"/>
                  <a:pt x="199136" y="166852"/>
                </a:cubicBezTo>
                <a:cubicBezTo>
                  <a:pt x="191446" y="175396"/>
                  <a:pt x="181128" y="181672"/>
                  <a:pt x="174752" y="191236"/>
                </a:cubicBezTo>
                <a:cubicBezTo>
                  <a:pt x="164248" y="206992"/>
                  <a:pt x="171258" y="201883"/>
                  <a:pt x="154432" y="207492"/>
                </a:cubicBezTo>
                <a:cubicBezTo>
                  <a:pt x="151723" y="211556"/>
                  <a:pt x="149758" y="216230"/>
                  <a:pt x="146304" y="219684"/>
                </a:cubicBezTo>
                <a:cubicBezTo>
                  <a:pt x="136644" y="229344"/>
                  <a:pt x="121800" y="231916"/>
                  <a:pt x="109728" y="235940"/>
                </a:cubicBezTo>
                <a:lnTo>
                  <a:pt x="97536" y="240004"/>
                </a:lnTo>
                <a:cubicBezTo>
                  <a:pt x="85344" y="238649"/>
                  <a:pt x="72989" y="238346"/>
                  <a:pt x="60960" y="235940"/>
                </a:cubicBezTo>
                <a:cubicBezTo>
                  <a:pt x="52559" y="234260"/>
                  <a:pt x="44704" y="230521"/>
                  <a:pt x="36576" y="227812"/>
                </a:cubicBezTo>
                <a:lnTo>
                  <a:pt x="24384" y="223748"/>
                </a:lnTo>
                <a:cubicBezTo>
                  <a:pt x="21675" y="219684"/>
                  <a:pt x="17441" y="216294"/>
                  <a:pt x="16256" y="211556"/>
                </a:cubicBezTo>
                <a:cubicBezTo>
                  <a:pt x="6484" y="172467"/>
                  <a:pt x="25658" y="170491"/>
                  <a:pt x="0" y="179044"/>
                </a:cubicBezTo>
                <a:cubicBezTo>
                  <a:pt x="1355" y="184463"/>
                  <a:pt x="966" y="190653"/>
                  <a:pt x="4064" y="195300"/>
                </a:cubicBezTo>
                <a:cubicBezTo>
                  <a:pt x="6773" y="199364"/>
                  <a:pt x="15196" y="198660"/>
                  <a:pt x="16256" y="203428"/>
                </a:cubicBezTo>
                <a:cubicBezTo>
                  <a:pt x="18334" y="212779"/>
                  <a:pt x="14515" y="222583"/>
                  <a:pt x="12192" y="231876"/>
                </a:cubicBezTo>
                <a:cubicBezTo>
                  <a:pt x="11206" y="235819"/>
                  <a:pt x="12192" y="223748"/>
                  <a:pt x="12192" y="219684"/>
                </a:cubicBezTo>
                <a:lnTo>
                  <a:pt x="16256" y="227812"/>
                </a:ln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Freeform: Shape 14"/>
          <p:cNvSpPr/>
          <p:nvPr/>
        </p:nvSpPr>
        <p:spPr>
          <a:xfrm>
            <a:off x="4043090" y="557809"/>
            <a:ext cx="234780" cy="176988"/>
          </a:xfrm>
          <a:custGeom>
            <a:avLst/>
            <a:gdLst>
              <a:gd name="connsiteX0" fmla="*/ 0 w 264160"/>
              <a:gd name="connsiteY0" fmla="*/ 0 h 199136"/>
              <a:gd name="connsiteX1" fmla="*/ 264160 w 264160"/>
              <a:gd name="connsiteY1" fmla="*/ 154432 h 199136"/>
              <a:gd name="connsiteX2" fmla="*/ 239776 w 264160"/>
              <a:gd name="connsiteY2" fmla="*/ 199136 h 199136"/>
              <a:gd name="connsiteX3" fmla="*/ 142240 w 264160"/>
              <a:gd name="connsiteY3" fmla="*/ 178816 h 199136"/>
              <a:gd name="connsiteX4" fmla="*/ 0 w 264160"/>
              <a:gd name="connsiteY4" fmla="*/ 0 h 19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60" h="199136">
                <a:moveTo>
                  <a:pt x="0" y="0"/>
                </a:moveTo>
                <a:lnTo>
                  <a:pt x="264160" y="154432"/>
                </a:lnTo>
                <a:lnTo>
                  <a:pt x="239776" y="199136"/>
                </a:lnTo>
                <a:lnTo>
                  <a:pt x="142240" y="1788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Freeform: Shape 16"/>
          <p:cNvSpPr/>
          <p:nvPr/>
        </p:nvSpPr>
        <p:spPr>
          <a:xfrm>
            <a:off x="4245362" y="467509"/>
            <a:ext cx="130032" cy="267288"/>
          </a:xfrm>
          <a:custGeom>
            <a:avLst/>
            <a:gdLst>
              <a:gd name="connsiteX0" fmla="*/ 101600 w 146304"/>
              <a:gd name="connsiteY0" fmla="*/ 0 h 300736"/>
              <a:gd name="connsiteX1" fmla="*/ 146304 w 146304"/>
              <a:gd name="connsiteY1" fmla="*/ 174752 h 300736"/>
              <a:gd name="connsiteX2" fmla="*/ 60960 w 146304"/>
              <a:gd name="connsiteY2" fmla="*/ 300736 h 300736"/>
              <a:gd name="connsiteX3" fmla="*/ 0 w 146304"/>
              <a:gd name="connsiteY3" fmla="*/ 178816 h 300736"/>
              <a:gd name="connsiteX4" fmla="*/ 101600 w 146304"/>
              <a:gd name="connsiteY4" fmla="*/ 0 h 30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" h="300736">
                <a:moveTo>
                  <a:pt x="101600" y="0"/>
                </a:moveTo>
                <a:lnTo>
                  <a:pt x="146304" y="174752"/>
                </a:lnTo>
                <a:lnTo>
                  <a:pt x="60960" y="300736"/>
                </a:lnTo>
                <a:lnTo>
                  <a:pt x="0" y="178816"/>
                </a:lnTo>
                <a:lnTo>
                  <a:pt x="1016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0484" name="Picture 4" descr="Image result for huygens principle images refle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5"/>
          <a:stretch/>
        </p:blipFill>
        <p:spPr bwMode="auto">
          <a:xfrm>
            <a:off x="1633886" y="2216348"/>
            <a:ext cx="2116633" cy="45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294882" y="2685281"/>
            <a:ext cx="72167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reflection</a:t>
            </a:r>
            <a:endParaRPr lang="en-US" sz="1067" dirty="0"/>
          </a:p>
        </p:txBody>
      </p:sp>
      <p:pic>
        <p:nvPicPr>
          <p:cNvPr id="20486" name="Picture 6" descr="Image result for huygens principle images refrac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0377" r="21250" b="4306"/>
          <a:stretch/>
        </p:blipFill>
        <p:spPr bwMode="auto">
          <a:xfrm>
            <a:off x="4487367" y="1915923"/>
            <a:ext cx="1011361" cy="106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631846" y="1915922"/>
            <a:ext cx="242004" cy="314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085153" y="2578724"/>
            <a:ext cx="135450" cy="3485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/>
          <p:cNvSpPr/>
          <p:nvPr/>
        </p:nvSpPr>
        <p:spPr>
          <a:xfrm>
            <a:off x="1778365" y="2233778"/>
            <a:ext cx="176988" cy="249228"/>
          </a:xfrm>
          <a:custGeom>
            <a:avLst/>
            <a:gdLst>
              <a:gd name="connsiteX0" fmla="*/ 0 w 199136"/>
              <a:gd name="connsiteY0" fmla="*/ 0 h 280416"/>
              <a:gd name="connsiteX1" fmla="*/ 199136 w 199136"/>
              <a:gd name="connsiteY1" fmla="*/ 121920 h 280416"/>
              <a:gd name="connsiteX2" fmla="*/ 158496 w 199136"/>
              <a:gd name="connsiteY2" fmla="*/ 247904 h 280416"/>
              <a:gd name="connsiteX3" fmla="*/ 36576 w 199136"/>
              <a:gd name="connsiteY3" fmla="*/ 280416 h 280416"/>
              <a:gd name="connsiteX4" fmla="*/ 0 w 199136"/>
              <a:gd name="connsiteY4" fmla="*/ 0 h 28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36" h="280416">
                <a:moveTo>
                  <a:pt x="0" y="0"/>
                </a:moveTo>
                <a:lnTo>
                  <a:pt x="199136" y="121920"/>
                </a:lnTo>
                <a:lnTo>
                  <a:pt x="158496" y="247904"/>
                </a:lnTo>
                <a:lnTo>
                  <a:pt x="36576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Freeform: Shape 28"/>
          <p:cNvSpPr/>
          <p:nvPr/>
        </p:nvSpPr>
        <p:spPr>
          <a:xfrm>
            <a:off x="2343643" y="2300600"/>
            <a:ext cx="176988" cy="249228"/>
          </a:xfrm>
          <a:custGeom>
            <a:avLst/>
            <a:gdLst>
              <a:gd name="connsiteX0" fmla="*/ 0 w 199136"/>
              <a:gd name="connsiteY0" fmla="*/ 0 h 280416"/>
              <a:gd name="connsiteX1" fmla="*/ 199136 w 199136"/>
              <a:gd name="connsiteY1" fmla="*/ 121920 h 280416"/>
              <a:gd name="connsiteX2" fmla="*/ 158496 w 199136"/>
              <a:gd name="connsiteY2" fmla="*/ 247904 h 280416"/>
              <a:gd name="connsiteX3" fmla="*/ 36576 w 199136"/>
              <a:gd name="connsiteY3" fmla="*/ 280416 h 280416"/>
              <a:gd name="connsiteX4" fmla="*/ 0 w 199136"/>
              <a:gd name="connsiteY4" fmla="*/ 0 h 28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36" h="280416">
                <a:moveTo>
                  <a:pt x="0" y="0"/>
                </a:moveTo>
                <a:lnTo>
                  <a:pt x="199136" y="121920"/>
                </a:lnTo>
                <a:lnTo>
                  <a:pt x="158496" y="247904"/>
                </a:lnTo>
                <a:lnTo>
                  <a:pt x="36576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Freeform: Shape 29"/>
          <p:cNvSpPr/>
          <p:nvPr/>
        </p:nvSpPr>
        <p:spPr>
          <a:xfrm>
            <a:off x="2784307" y="2282540"/>
            <a:ext cx="176988" cy="249228"/>
          </a:xfrm>
          <a:custGeom>
            <a:avLst/>
            <a:gdLst>
              <a:gd name="connsiteX0" fmla="*/ 0 w 199136"/>
              <a:gd name="connsiteY0" fmla="*/ 0 h 280416"/>
              <a:gd name="connsiteX1" fmla="*/ 199136 w 199136"/>
              <a:gd name="connsiteY1" fmla="*/ 121920 h 280416"/>
              <a:gd name="connsiteX2" fmla="*/ 158496 w 199136"/>
              <a:gd name="connsiteY2" fmla="*/ 247904 h 280416"/>
              <a:gd name="connsiteX3" fmla="*/ 36576 w 199136"/>
              <a:gd name="connsiteY3" fmla="*/ 280416 h 280416"/>
              <a:gd name="connsiteX4" fmla="*/ 0 w 199136"/>
              <a:gd name="connsiteY4" fmla="*/ 0 h 28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36" h="280416">
                <a:moveTo>
                  <a:pt x="0" y="0"/>
                </a:moveTo>
                <a:lnTo>
                  <a:pt x="199136" y="121920"/>
                </a:lnTo>
                <a:lnTo>
                  <a:pt x="158496" y="247904"/>
                </a:lnTo>
                <a:lnTo>
                  <a:pt x="36576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Freeform: Shape 30"/>
          <p:cNvSpPr/>
          <p:nvPr/>
        </p:nvSpPr>
        <p:spPr>
          <a:xfrm>
            <a:off x="3373064" y="2210300"/>
            <a:ext cx="176988" cy="249228"/>
          </a:xfrm>
          <a:custGeom>
            <a:avLst/>
            <a:gdLst>
              <a:gd name="connsiteX0" fmla="*/ 0 w 199136"/>
              <a:gd name="connsiteY0" fmla="*/ 0 h 280416"/>
              <a:gd name="connsiteX1" fmla="*/ 199136 w 199136"/>
              <a:gd name="connsiteY1" fmla="*/ 121920 h 280416"/>
              <a:gd name="connsiteX2" fmla="*/ 158496 w 199136"/>
              <a:gd name="connsiteY2" fmla="*/ 247904 h 280416"/>
              <a:gd name="connsiteX3" fmla="*/ 36576 w 199136"/>
              <a:gd name="connsiteY3" fmla="*/ 280416 h 280416"/>
              <a:gd name="connsiteX4" fmla="*/ 0 w 199136"/>
              <a:gd name="connsiteY4" fmla="*/ 0 h 28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36" h="280416">
                <a:moveTo>
                  <a:pt x="0" y="0"/>
                </a:moveTo>
                <a:lnTo>
                  <a:pt x="199136" y="121920"/>
                </a:lnTo>
                <a:lnTo>
                  <a:pt x="158496" y="247904"/>
                </a:lnTo>
                <a:lnTo>
                  <a:pt x="36576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60305" y="2259062"/>
            <a:ext cx="160734" cy="2365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255149" y="2327690"/>
            <a:ext cx="180600" cy="2311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863617" y="2356586"/>
            <a:ext cx="157279" cy="1769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425283" y="2293376"/>
            <a:ext cx="135607" cy="1733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73794" y="2752103"/>
            <a:ext cx="73609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refraction</a:t>
            </a:r>
            <a:endParaRPr lang="en-US" sz="1067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829303" y="1442750"/>
            <a:ext cx="263833" cy="18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426564" y="1086967"/>
            <a:ext cx="263833" cy="18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620856" y="1296464"/>
            <a:ext cx="245773" cy="1571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335507" y="1538468"/>
            <a:ext cx="169921" cy="2654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671578" y="774529"/>
            <a:ext cx="245616" cy="1336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4368170" y="355537"/>
            <a:ext cx="148092" cy="2528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827497" y="1094191"/>
            <a:ext cx="263833" cy="18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2813049" y="732991"/>
            <a:ext cx="263833" cy="18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433788" y="1433720"/>
            <a:ext cx="263833" cy="18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2428370" y="738409"/>
            <a:ext cx="263833" cy="18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256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huygens principle images diffra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4533" r="3424" b="6953"/>
          <a:stretch/>
        </p:blipFill>
        <p:spPr bwMode="auto">
          <a:xfrm>
            <a:off x="1915621" y="528914"/>
            <a:ext cx="1499896" cy="87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53520" y="514465"/>
            <a:ext cx="40634" cy="4948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" name="Straight Connector 8"/>
          <p:cNvCxnSpPr/>
          <p:nvPr/>
        </p:nvCxnSpPr>
        <p:spPr>
          <a:xfrm>
            <a:off x="4418738" y="518078"/>
            <a:ext cx="7224" cy="155316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673384" y="1007504"/>
            <a:ext cx="3612" cy="106915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64092" y="523496"/>
            <a:ext cx="7224" cy="155316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/>
          <p:cNvSpPr/>
          <p:nvPr/>
        </p:nvSpPr>
        <p:spPr>
          <a:xfrm>
            <a:off x="4718535" y="969578"/>
            <a:ext cx="256452" cy="1098049"/>
          </a:xfrm>
          <a:custGeom>
            <a:avLst/>
            <a:gdLst>
              <a:gd name="connsiteX0" fmla="*/ 0 w 272938"/>
              <a:gd name="connsiteY0" fmla="*/ 0 h 914400"/>
              <a:gd name="connsiteX1" fmla="*/ 199136 w 272938"/>
              <a:gd name="connsiteY1" fmla="*/ 101600 h 914400"/>
              <a:gd name="connsiteX2" fmla="*/ 264160 w 272938"/>
              <a:gd name="connsiteY2" fmla="*/ 373888 h 914400"/>
              <a:gd name="connsiteX3" fmla="*/ 272288 w 272938"/>
              <a:gd name="connsiteY3" fmla="*/ 914400 h 914400"/>
              <a:gd name="connsiteX4" fmla="*/ 272288 w 272938"/>
              <a:gd name="connsiteY4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38" h="914400">
                <a:moveTo>
                  <a:pt x="0" y="0"/>
                </a:moveTo>
                <a:cubicBezTo>
                  <a:pt x="77554" y="19642"/>
                  <a:pt x="155109" y="39285"/>
                  <a:pt x="199136" y="101600"/>
                </a:cubicBezTo>
                <a:cubicBezTo>
                  <a:pt x="243163" y="163915"/>
                  <a:pt x="251968" y="238421"/>
                  <a:pt x="264160" y="373888"/>
                </a:cubicBezTo>
                <a:cubicBezTo>
                  <a:pt x="276352" y="509355"/>
                  <a:pt x="272288" y="914400"/>
                  <a:pt x="272288" y="914400"/>
                </a:cubicBezTo>
                <a:lnTo>
                  <a:pt x="272288" y="914400"/>
                </a:ln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Freeform: Shape 16"/>
          <p:cNvSpPr/>
          <p:nvPr/>
        </p:nvSpPr>
        <p:spPr>
          <a:xfrm>
            <a:off x="4940673" y="853994"/>
            <a:ext cx="256452" cy="1206409"/>
          </a:xfrm>
          <a:custGeom>
            <a:avLst/>
            <a:gdLst>
              <a:gd name="connsiteX0" fmla="*/ 0 w 272938"/>
              <a:gd name="connsiteY0" fmla="*/ 0 h 914400"/>
              <a:gd name="connsiteX1" fmla="*/ 199136 w 272938"/>
              <a:gd name="connsiteY1" fmla="*/ 101600 h 914400"/>
              <a:gd name="connsiteX2" fmla="*/ 264160 w 272938"/>
              <a:gd name="connsiteY2" fmla="*/ 373888 h 914400"/>
              <a:gd name="connsiteX3" fmla="*/ 272288 w 272938"/>
              <a:gd name="connsiteY3" fmla="*/ 914400 h 914400"/>
              <a:gd name="connsiteX4" fmla="*/ 272288 w 272938"/>
              <a:gd name="connsiteY4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38" h="914400">
                <a:moveTo>
                  <a:pt x="0" y="0"/>
                </a:moveTo>
                <a:cubicBezTo>
                  <a:pt x="77554" y="19642"/>
                  <a:pt x="155109" y="39285"/>
                  <a:pt x="199136" y="101600"/>
                </a:cubicBezTo>
                <a:cubicBezTo>
                  <a:pt x="243163" y="163915"/>
                  <a:pt x="251968" y="238421"/>
                  <a:pt x="264160" y="373888"/>
                </a:cubicBezTo>
                <a:cubicBezTo>
                  <a:pt x="276352" y="509355"/>
                  <a:pt x="272288" y="914400"/>
                  <a:pt x="272288" y="914400"/>
                </a:cubicBezTo>
                <a:lnTo>
                  <a:pt x="272288" y="914400"/>
                </a:ln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Freeform: Shape 17"/>
          <p:cNvSpPr/>
          <p:nvPr/>
        </p:nvSpPr>
        <p:spPr>
          <a:xfrm>
            <a:off x="5105019" y="716738"/>
            <a:ext cx="307020" cy="1336441"/>
          </a:xfrm>
          <a:custGeom>
            <a:avLst/>
            <a:gdLst>
              <a:gd name="connsiteX0" fmla="*/ 0 w 272938"/>
              <a:gd name="connsiteY0" fmla="*/ 0 h 914400"/>
              <a:gd name="connsiteX1" fmla="*/ 199136 w 272938"/>
              <a:gd name="connsiteY1" fmla="*/ 101600 h 914400"/>
              <a:gd name="connsiteX2" fmla="*/ 264160 w 272938"/>
              <a:gd name="connsiteY2" fmla="*/ 373888 h 914400"/>
              <a:gd name="connsiteX3" fmla="*/ 272288 w 272938"/>
              <a:gd name="connsiteY3" fmla="*/ 914400 h 914400"/>
              <a:gd name="connsiteX4" fmla="*/ 272288 w 272938"/>
              <a:gd name="connsiteY4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38" h="914400">
                <a:moveTo>
                  <a:pt x="0" y="0"/>
                </a:moveTo>
                <a:cubicBezTo>
                  <a:pt x="77554" y="19642"/>
                  <a:pt x="155109" y="39285"/>
                  <a:pt x="199136" y="101600"/>
                </a:cubicBezTo>
                <a:cubicBezTo>
                  <a:pt x="243163" y="163915"/>
                  <a:pt x="251968" y="238421"/>
                  <a:pt x="264160" y="373888"/>
                </a:cubicBezTo>
                <a:cubicBezTo>
                  <a:pt x="276352" y="509355"/>
                  <a:pt x="272288" y="914400"/>
                  <a:pt x="272288" y="914400"/>
                </a:cubicBezTo>
                <a:lnTo>
                  <a:pt x="272288" y="914400"/>
                </a:ln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94794" y="861217"/>
            <a:ext cx="390096" cy="36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18272" y="1325360"/>
            <a:ext cx="390096" cy="36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198406" y="1807562"/>
            <a:ext cx="390096" cy="36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050839" y="1785890"/>
            <a:ext cx="317856" cy="252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036391" y="1381346"/>
            <a:ext cx="335916" cy="65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000271" y="687841"/>
            <a:ext cx="292572" cy="2853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990193" y="996668"/>
            <a:ext cx="40634" cy="4948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Rectangle 32"/>
          <p:cNvSpPr/>
          <p:nvPr/>
        </p:nvSpPr>
        <p:spPr>
          <a:xfrm>
            <a:off x="2995611" y="435001"/>
            <a:ext cx="40634" cy="4948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1850607" y="1374124"/>
            <a:ext cx="865943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shadow region</a:t>
            </a:r>
            <a:endParaRPr lang="en-US" sz="889" dirty="0"/>
          </a:p>
        </p:txBody>
      </p:sp>
      <p:sp>
        <p:nvSpPr>
          <p:cNvPr id="35" name="TextBox 34"/>
          <p:cNvSpPr txBox="1"/>
          <p:nvPr/>
        </p:nvSpPr>
        <p:spPr>
          <a:xfrm>
            <a:off x="4705895" y="433198"/>
            <a:ext cx="865943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shadow region</a:t>
            </a:r>
            <a:endParaRPr lang="en-US" sz="889" dirty="0"/>
          </a:p>
        </p:txBody>
      </p:sp>
      <p:sp>
        <p:nvSpPr>
          <p:cNvPr id="36" name="TextBox 35"/>
          <p:cNvSpPr txBox="1"/>
          <p:nvPr/>
        </p:nvSpPr>
        <p:spPr>
          <a:xfrm>
            <a:off x="3024508" y="1348840"/>
            <a:ext cx="865943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shadow region</a:t>
            </a:r>
            <a:endParaRPr lang="en-US" sz="889" dirty="0"/>
          </a:p>
        </p:txBody>
      </p:sp>
      <p:sp>
        <p:nvSpPr>
          <p:cNvPr id="37" name="TextBox 36"/>
          <p:cNvSpPr txBox="1"/>
          <p:nvPr/>
        </p:nvSpPr>
        <p:spPr>
          <a:xfrm>
            <a:off x="3038956" y="359152"/>
            <a:ext cx="865943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shadow region</a:t>
            </a:r>
            <a:endParaRPr lang="en-US" sz="889" dirty="0"/>
          </a:p>
        </p:txBody>
      </p:sp>
      <p:cxnSp>
        <p:nvCxnSpPr>
          <p:cNvPr id="21504" name="Straight Connector 21503"/>
          <p:cNvCxnSpPr/>
          <p:nvPr/>
        </p:nvCxnSpPr>
        <p:spPr>
          <a:xfrm>
            <a:off x="2234972" y="1193522"/>
            <a:ext cx="35821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240390" y="743827"/>
            <a:ext cx="35821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042566" y="998473"/>
            <a:ext cx="4767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049790" y="933457"/>
            <a:ext cx="4767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667967" y="1016533"/>
            <a:ext cx="4767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1003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images diffraction around im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22957"/>
          <a:stretch/>
        </p:blipFill>
        <p:spPr bwMode="auto">
          <a:xfrm>
            <a:off x="1722944" y="474733"/>
            <a:ext cx="1798772" cy="67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 result for images diffraction around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6"/>
          <a:stretch/>
        </p:blipFill>
        <p:spPr bwMode="auto">
          <a:xfrm>
            <a:off x="1644723" y="1426793"/>
            <a:ext cx="2001049" cy="6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26661" y="2150703"/>
            <a:ext cx="68640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wide gap</a:t>
            </a:r>
          </a:p>
          <a:p>
            <a:r>
              <a:rPr lang="en-AU" sz="1067" dirty="0"/>
              <a:t>   </a:t>
            </a:r>
            <a:r>
              <a:rPr lang="en-AU" sz="1067" i="1" dirty="0">
                <a:sym typeface="Symbol" panose="05050102010706020507" pitchFamily="18" charset="2"/>
              </a:rPr>
              <a:t></a:t>
            </a:r>
            <a:r>
              <a:rPr lang="en-AU" sz="1067" dirty="0">
                <a:sym typeface="Symbol" panose="05050102010706020507" pitchFamily="18" charset="2"/>
              </a:rPr>
              <a:t> &lt;&lt; 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0130" y="2159733"/>
            <a:ext cx="82105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narrow gap</a:t>
            </a:r>
          </a:p>
          <a:p>
            <a:r>
              <a:rPr lang="en-AU" sz="1067" dirty="0"/>
              <a:t>    </a:t>
            </a:r>
            <a:r>
              <a:rPr lang="en-AU" sz="1067" i="1" dirty="0">
                <a:sym typeface="Symbol" panose="05050102010706020507" pitchFamily="18" charset="2"/>
              </a:rPr>
              <a:t></a:t>
            </a:r>
            <a:r>
              <a:rPr lang="en-AU" sz="1067" dirty="0">
                <a:sym typeface="Symbol" panose="05050102010706020507" pitchFamily="18" charset="2"/>
              </a:rPr>
              <a:t> &gt; 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59491" y="1583618"/>
            <a:ext cx="40634" cy="1986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2968521" y="1823816"/>
            <a:ext cx="40634" cy="1986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1910204" y="1892444"/>
            <a:ext cx="40634" cy="1986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1913816" y="1498736"/>
            <a:ext cx="40634" cy="1986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659169" y="1244092"/>
            <a:ext cx="2600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sym typeface="Symbol" panose="05050102010706020507" pitchFamily="18" charset="2"/>
              </a:rPr>
              <a:t>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78365" y="1457198"/>
            <a:ext cx="3612" cy="1806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51741" y="1496930"/>
            <a:ext cx="140868" cy="2781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16757" y="1251316"/>
            <a:ext cx="25359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686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diffraction resolution im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5" b="10455"/>
          <a:stretch/>
        </p:blipFill>
        <p:spPr bwMode="auto">
          <a:xfrm>
            <a:off x="3837206" y="505707"/>
            <a:ext cx="1639850" cy="80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electron microscop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33" y="1836459"/>
            <a:ext cx="1081773" cy="8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6125" y="2725011"/>
            <a:ext cx="157447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electron micrograph</a:t>
            </a:r>
          </a:p>
          <a:p>
            <a:r>
              <a:rPr lang="en-AU" sz="1067" dirty="0"/>
              <a:t>head of a yellow dung fly</a:t>
            </a:r>
            <a:endParaRPr lang="en-US" sz="1067" dirty="0"/>
          </a:p>
        </p:txBody>
      </p:sp>
      <p:pic>
        <p:nvPicPr>
          <p:cNvPr id="23558" name="Picture 6" descr="Image result for image mites on ski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00"/>
          <a:stretch/>
        </p:blipFill>
        <p:spPr bwMode="auto">
          <a:xfrm>
            <a:off x="3349587" y="1843684"/>
            <a:ext cx="1308920" cy="9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37111" y="2798968"/>
            <a:ext cx="114005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67" dirty="0"/>
              <a:t>mites on our skin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1204050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62781" y="1121282"/>
            <a:ext cx="86688" cy="8668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/>
          <p:cNvSpPr/>
          <p:nvPr/>
        </p:nvSpPr>
        <p:spPr>
          <a:xfrm>
            <a:off x="1657363" y="1766024"/>
            <a:ext cx="86688" cy="8668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Oval 5"/>
          <p:cNvSpPr/>
          <p:nvPr/>
        </p:nvSpPr>
        <p:spPr>
          <a:xfrm>
            <a:off x="2789727" y="929847"/>
            <a:ext cx="40634" cy="4063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" name="Straight Arrow Connector 8"/>
          <p:cNvCxnSpPr>
            <a:stCxn id="4" idx="6"/>
            <a:endCxn id="6" idx="2"/>
          </p:cNvCxnSpPr>
          <p:nvPr/>
        </p:nvCxnSpPr>
        <p:spPr>
          <a:xfrm flipV="1">
            <a:off x="1749470" y="950164"/>
            <a:ext cx="1040257" cy="2144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</p:cNvCxnSpPr>
          <p:nvPr/>
        </p:nvCxnSpPr>
        <p:spPr>
          <a:xfrm flipV="1">
            <a:off x="1744052" y="973190"/>
            <a:ext cx="1027615" cy="836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43556" y="64991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=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590541" y="1832848"/>
            <a:ext cx="29367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S</a:t>
            </a:r>
            <a:r>
              <a:rPr lang="en-AU" sz="1067" baseline="-25000" dirty="0"/>
              <a:t>1</a:t>
            </a:r>
            <a:endParaRPr lang="en-US" sz="1067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1581511" y="1180882"/>
            <a:ext cx="29367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S</a:t>
            </a:r>
            <a:r>
              <a:rPr lang="en-AU" sz="1067" baseline="-25000" dirty="0"/>
              <a:t>1</a:t>
            </a:r>
            <a:endParaRPr lang="en-US" sz="1067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2049265" y="832324"/>
            <a:ext cx="30328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d</a:t>
            </a:r>
            <a:r>
              <a:rPr lang="en-AU" sz="1067" baseline="-25000" dirty="0"/>
              <a:t>1</a:t>
            </a:r>
            <a:endParaRPr lang="en-US" sz="1067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2793337" y="814264"/>
            <a:ext cx="25519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P</a:t>
            </a:r>
            <a:endParaRPr lang="en-US" sz="1067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2267791" y="1292854"/>
            <a:ext cx="30328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d</a:t>
            </a:r>
            <a:r>
              <a:rPr lang="en-AU" sz="1067" baseline="-25000" dirty="0"/>
              <a:t>2</a:t>
            </a:r>
            <a:endParaRPr lang="en-US" sz="1067" baseline="-250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>
            <a:off x="3096746" y="524114"/>
            <a:ext cx="1090825" cy="27208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91998" y="250791"/>
            <a:ext cx="183415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constructive interference at P</a:t>
            </a:r>
            <a:endParaRPr lang="en-US" sz="1067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>
            <a:off x="3102164" y="796820"/>
            <a:ext cx="1090825" cy="272088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477812" y="69687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+</a:t>
            </a:r>
            <a:endParaRPr lang="en-US" sz="16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>
            <a:off x="4469307" y="531338"/>
            <a:ext cx="1090825" cy="524928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5625147" y="792589"/>
            <a:ext cx="3431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63743" y="785368"/>
            <a:ext cx="396262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time</a:t>
            </a:r>
            <a:endParaRPr lang="en-US" sz="889" dirty="0"/>
          </a:p>
        </p:txBody>
      </p:sp>
      <p:sp>
        <p:nvSpPr>
          <p:cNvPr id="44" name="TextBox 43"/>
          <p:cNvSpPr txBox="1"/>
          <p:nvPr/>
        </p:nvSpPr>
        <p:spPr>
          <a:xfrm>
            <a:off x="3089523" y="1081552"/>
            <a:ext cx="142378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path length difference</a:t>
            </a:r>
            <a:endParaRPr lang="en-US" sz="1067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862481"/>
              </p:ext>
            </p:extLst>
          </p:nvPr>
        </p:nvGraphicFramePr>
        <p:xfrm>
          <a:off x="2817381" y="1340091"/>
          <a:ext cx="2912177" cy="30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6" name="Equation" r:id="rId4" imgW="3276360" imgH="342720" progId="Equation.DSMT4">
                  <p:embed/>
                </p:oleObj>
              </mc:Choice>
              <mc:Fallback>
                <p:oleObj name="Equation" r:id="rId4" imgW="32763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7381" y="1340091"/>
                        <a:ext cx="2912177" cy="304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4230914" y="210735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=</a:t>
            </a:r>
            <a:endParaRPr lang="en-US" sz="16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>
            <a:off x="3084104" y="1981556"/>
            <a:ext cx="1090825" cy="27208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990194" y="1711846"/>
            <a:ext cx="177163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destructive interference at P</a:t>
            </a:r>
            <a:endParaRPr lang="en-US" sz="1067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/>
          <a:srcRect l="9456" t="4695" r="6760" b="8054"/>
          <a:stretch/>
        </p:blipFill>
        <p:spPr>
          <a:xfrm flipV="1">
            <a:off x="3100358" y="2257874"/>
            <a:ext cx="1090825" cy="272088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3573530" y="208568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+</a:t>
            </a:r>
            <a:endParaRPr lang="en-US" sz="1600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5576385" y="2354780"/>
            <a:ext cx="3431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36653" y="2347559"/>
            <a:ext cx="396262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time</a:t>
            </a:r>
            <a:endParaRPr lang="en-US" sz="889" dirty="0"/>
          </a:p>
        </p:txBody>
      </p:sp>
      <p:sp>
        <p:nvSpPr>
          <p:cNvPr id="56" name="TextBox 55"/>
          <p:cNvSpPr txBox="1"/>
          <p:nvPr/>
        </p:nvSpPr>
        <p:spPr>
          <a:xfrm>
            <a:off x="3058821" y="2585951"/>
            <a:ext cx="142378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path length difference</a:t>
            </a:r>
            <a:endParaRPr lang="en-US" sz="1067" dirty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096472"/>
              </p:ext>
            </p:extLst>
          </p:nvPr>
        </p:nvGraphicFramePr>
        <p:xfrm>
          <a:off x="2207968" y="2906120"/>
          <a:ext cx="3555564" cy="30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7" name="Equation" r:id="rId6" imgW="4000320" imgH="342720" progId="Equation.DSMT4">
                  <p:embed/>
                </p:oleObj>
              </mc:Choice>
              <mc:Fallback>
                <p:oleObj name="Equation" r:id="rId6" imgW="4000320" imgH="342720" progId="Equation.DSMT4">
                  <p:embed/>
                  <p:pic>
                    <p:nvPicPr>
                      <p:cNvPr id="45" name="Object 4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7968" y="2906120"/>
                        <a:ext cx="3555564" cy="304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4498203" y="2277122"/>
            <a:ext cx="1022197" cy="3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95729" y="1005700"/>
            <a:ext cx="10262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waves in phase</a:t>
            </a:r>
            <a:endParaRPr lang="en-US" sz="1067" dirty="0"/>
          </a:p>
        </p:txBody>
      </p:sp>
      <p:sp>
        <p:nvSpPr>
          <p:cNvPr id="61" name="TextBox 60"/>
          <p:cNvSpPr txBox="1"/>
          <p:nvPr/>
        </p:nvSpPr>
        <p:spPr>
          <a:xfrm>
            <a:off x="4554190" y="2239197"/>
            <a:ext cx="89639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waves out of</a:t>
            </a:r>
          </a:p>
          <a:p>
            <a:r>
              <a:rPr lang="en-AU" sz="1067" dirty="0"/>
              <a:t>phase by  </a:t>
            </a:r>
            <a:r>
              <a:rPr lang="en-AU" sz="1067" i="1" dirty="0">
                <a:sym typeface="Symbol" panose="05050102010706020507" pitchFamily="18" charset="2"/>
              </a:rPr>
              <a:t></a:t>
            </a:r>
            <a:endParaRPr lang="en-US" sz="1067" i="1" dirty="0"/>
          </a:p>
        </p:txBody>
      </p:sp>
    </p:spTree>
    <p:extLst>
      <p:ext uri="{BB962C8B-B14F-4D97-AF65-F5344CB8AC3E}">
        <p14:creationId xmlns:p14="http://schemas.microsoft.com/office/powerpoint/2010/main" val="3219052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7585" t="8241" r="24138" b="13900"/>
          <a:stretch/>
        </p:blipFill>
        <p:spPr>
          <a:xfrm>
            <a:off x="2724710" y="749246"/>
            <a:ext cx="1354502" cy="133644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709737" y="586705"/>
            <a:ext cx="335916" cy="516516"/>
            <a:chOff x="467360" y="1332992"/>
            <a:chExt cx="377952" cy="581152"/>
          </a:xfrm>
        </p:grpSpPr>
        <p:sp>
          <p:nvSpPr>
            <p:cNvPr id="7" name="Rectangle 6"/>
            <p:cNvSpPr/>
            <p:nvPr/>
          </p:nvSpPr>
          <p:spPr>
            <a:xfrm>
              <a:off x="467360" y="1332992"/>
              <a:ext cx="373888" cy="581152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475488" y="1337056"/>
              <a:ext cx="369824" cy="577088"/>
            </a:xfrm>
            <a:custGeom>
              <a:avLst/>
              <a:gdLst>
                <a:gd name="connsiteX0" fmla="*/ 0 w 2170176"/>
                <a:gd name="connsiteY0" fmla="*/ 711200 h 2166112"/>
                <a:gd name="connsiteX1" fmla="*/ 0 w 2170176"/>
                <a:gd name="connsiteY1" fmla="*/ 1450848 h 2166112"/>
                <a:gd name="connsiteX2" fmla="*/ 723392 w 2170176"/>
                <a:gd name="connsiteY2" fmla="*/ 1446784 h 2166112"/>
                <a:gd name="connsiteX3" fmla="*/ 723392 w 2170176"/>
                <a:gd name="connsiteY3" fmla="*/ 2166112 h 2166112"/>
                <a:gd name="connsiteX4" fmla="*/ 1446784 w 2170176"/>
                <a:gd name="connsiteY4" fmla="*/ 2157984 h 2166112"/>
                <a:gd name="connsiteX5" fmla="*/ 1438656 w 2170176"/>
                <a:gd name="connsiteY5" fmla="*/ 1434592 h 2166112"/>
                <a:gd name="connsiteX6" fmla="*/ 2162048 w 2170176"/>
                <a:gd name="connsiteY6" fmla="*/ 1434592 h 2166112"/>
                <a:gd name="connsiteX7" fmla="*/ 2170176 w 2170176"/>
                <a:gd name="connsiteY7" fmla="*/ 719328 h 2166112"/>
                <a:gd name="connsiteX8" fmla="*/ 1438656 w 2170176"/>
                <a:gd name="connsiteY8" fmla="*/ 723392 h 2166112"/>
                <a:gd name="connsiteX9" fmla="*/ 1438656 w 2170176"/>
                <a:gd name="connsiteY9" fmla="*/ 0 h 2166112"/>
                <a:gd name="connsiteX10" fmla="*/ 715264 w 2170176"/>
                <a:gd name="connsiteY10" fmla="*/ 4064 h 2166112"/>
                <a:gd name="connsiteX11" fmla="*/ 723392 w 2170176"/>
                <a:gd name="connsiteY11" fmla="*/ 727456 h 2166112"/>
                <a:gd name="connsiteX12" fmla="*/ 0 w 2170176"/>
                <a:gd name="connsiteY12" fmla="*/ 711200 h 216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176" h="2166112">
                  <a:moveTo>
                    <a:pt x="0" y="711200"/>
                  </a:moveTo>
                  <a:lnTo>
                    <a:pt x="0" y="1450848"/>
                  </a:lnTo>
                  <a:lnTo>
                    <a:pt x="723392" y="1446784"/>
                  </a:lnTo>
                  <a:lnTo>
                    <a:pt x="723392" y="2166112"/>
                  </a:lnTo>
                  <a:lnTo>
                    <a:pt x="1446784" y="2157984"/>
                  </a:lnTo>
                  <a:cubicBezTo>
                    <a:pt x="1444075" y="1916853"/>
                    <a:pt x="1441365" y="1675723"/>
                    <a:pt x="1438656" y="1434592"/>
                  </a:cubicBezTo>
                  <a:lnTo>
                    <a:pt x="2162048" y="1434592"/>
                  </a:lnTo>
                  <a:cubicBezTo>
                    <a:pt x="2164757" y="1196171"/>
                    <a:pt x="2167467" y="957749"/>
                    <a:pt x="2170176" y="719328"/>
                  </a:cubicBezTo>
                  <a:lnTo>
                    <a:pt x="1438656" y="723392"/>
                  </a:lnTo>
                  <a:lnTo>
                    <a:pt x="1438656" y="0"/>
                  </a:lnTo>
                  <a:lnTo>
                    <a:pt x="715264" y="4064"/>
                  </a:lnTo>
                  <a:cubicBezTo>
                    <a:pt x="717973" y="245195"/>
                    <a:pt x="720683" y="486325"/>
                    <a:pt x="723392" y="727456"/>
                  </a:cubicBezTo>
                  <a:lnTo>
                    <a:pt x="0" y="7112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1890337" y="846769"/>
            <a:ext cx="570696" cy="31424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72277" y="841351"/>
            <a:ext cx="12642" cy="45691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86725" y="814261"/>
            <a:ext cx="715176" cy="3250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95125" y="846935"/>
            <a:ext cx="717612" cy="16237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86725" y="850381"/>
            <a:ext cx="270900" cy="4587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424" y="1136688"/>
            <a:ext cx="1682057" cy="8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88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00037" y="666169"/>
            <a:ext cx="848820" cy="646548"/>
            <a:chOff x="365760" y="577088"/>
            <a:chExt cx="955040" cy="727456"/>
          </a:xfrm>
        </p:grpSpPr>
        <p:sp>
          <p:nvSpPr>
            <p:cNvPr id="4" name="Rectangle 3"/>
            <p:cNvSpPr/>
            <p:nvPr/>
          </p:nvSpPr>
          <p:spPr>
            <a:xfrm>
              <a:off x="365760" y="581152"/>
              <a:ext cx="946912" cy="71526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377952" y="577088"/>
              <a:ext cx="942848" cy="727456"/>
            </a:xfrm>
            <a:custGeom>
              <a:avLst/>
              <a:gdLst>
                <a:gd name="connsiteX0" fmla="*/ 0 w 942848"/>
                <a:gd name="connsiteY0" fmla="*/ 0 h 727456"/>
                <a:gd name="connsiteX1" fmla="*/ 942848 w 942848"/>
                <a:gd name="connsiteY1" fmla="*/ 361696 h 727456"/>
                <a:gd name="connsiteX2" fmla="*/ 0 w 942848"/>
                <a:gd name="connsiteY2" fmla="*/ 727456 h 727456"/>
                <a:gd name="connsiteX3" fmla="*/ 0 w 942848"/>
                <a:gd name="connsiteY3" fmla="*/ 0 h 72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848" h="727456">
                  <a:moveTo>
                    <a:pt x="0" y="0"/>
                  </a:moveTo>
                  <a:lnTo>
                    <a:pt x="942848" y="361696"/>
                  </a:lnTo>
                  <a:lnTo>
                    <a:pt x="0" y="727456"/>
                  </a:lnTo>
                  <a:cubicBezTo>
                    <a:pt x="1355" y="486325"/>
                    <a:pt x="2709" y="24519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0938" t="17916" r="26339" b="17315"/>
          <a:stretch/>
        </p:blipFill>
        <p:spPr bwMode="auto">
          <a:xfrm>
            <a:off x="3172598" y="982505"/>
            <a:ext cx="1206409" cy="1142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/>
          <a:srcRect l="12125" t="13626" r="8921" b="12702"/>
          <a:stretch/>
        </p:blipFill>
        <p:spPr bwMode="auto">
          <a:xfrm>
            <a:off x="4496585" y="965600"/>
            <a:ext cx="1411125" cy="11762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2092609" y="965966"/>
            <a:ext cx="740460" cy="494844"/>
            <a:chOff x="373888" y="690880"/>
            <a:chExt cx="833120" cy="556768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94208" y="727456"/>
              <a:ext cx="642112" cy="35356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373888" y="721360"/>
              <a:ext cx="14224" cy="51409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390144" y="690880"/>
              <a:ext cx="804672" cy="3657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99596" y="727639"/>
              <a:ext cx="807412" cy="182697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90144" y="731520"/>
              <a:ext cx="304800" cy="51612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0329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00037" y="669781"/>
            <a:ext cx="841596" cy="63571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/>
          <p:cNvSpPr/>
          <p:nvPr/>
        </p:nvSpPr>
        <p:spPr>
          <a:xfrm>
            <a:off x="1861441" y="861217"/>
            <a:ext cx="736848" cy="28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7" name="Group 6"/>
          <p:cNvGrpSpPr/>
          <p:nvPr/>
        </p:nvGrpSpPr>
        <p:grpSpPr>
          <a:xfrm>
            <a:off x="2168461" y="937070"/>
            <a:ext cx="740460" cy="494844"/>
            <a:chOff x="373888" y="690880"/>
            <a:chExt cx="833120" cy="55676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394208" y="727456"/>
              <a:ext cx="642112" cy="35356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73888" y="721360"/>
              <a:ext cx="14224" cy="51409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90144" y="690880"/>
              <a:ext cx="804672" cy="3657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99596" y="727639"/>
              <a:ext cx="807412" cy="182697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0144" y="731520"/>
              <a:ext cx="304800" cy="51612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/>
          <p:nvPr/>
        </p:nvPicPr>
        <p:blipFill rotWithShape="1">
          <a:blip r:embed="rId2"/>
          <a:srcRect l="25513" t="7500" r="22012" b="11111"/>
          <a:stretch/>
        </p:blipFill>
        <p:spPr bwMode="auto">
          <a:xfrm>
            <a:off x="3017282" y="543363"/>
            <a:ext cx="1076377" cy="916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3"/>
          <a:srcRect l="27257" t="19722" r="23264" b="8611"/>
          <a:stretch/>
        </p:blipFill>
        <p:spPr bwMode="auto">
          <a:xfrm>
            <a:off x="4143973" y="565034"/>
            <a:ext cx="1159707" cy="945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530" name="Picture 2" descr="Image result for image diffraction from a circular aper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06" y="1744639"/>
            <a:ext cx="1136031" cy="114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856023" y="2047760"/>
            <a:ext cx="841596" cy="63571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2005921" y="2154314"/>
            <a:ext cx="559860" cy="480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9" name="Group 18"/>
          <p:cNvGrpSpPr/>
          <p:nvPr/>
        </p:nvGrpSpPr>
        <p:grpSpPr>
          <a:xfrm>
            <a:off x="2224447" y="2315048"/>
            <a:ext cx="740460" cy="494844"/>
            <a:chOff x="373888" y="690880"/>
            <a:chExt cx="833120" cy="556768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394208" y="727456"/>
              <a:ext cx="642112" cy="353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73888" y="721360"/>
              <a:ext cx="14224" cy="514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90144" y="690880"/>
              <a:ext cx="804672" cy="365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99596" y="727639"/>
              <a:ext cx="807412" cy="1826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90144" y="731520"/>
              <a:ext cx="304800" cy="5161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7013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31461" y="309613"/>
            <a:ext cx="2156832" cy="2185035"/>
            <a:chOff x="452308" y="488840"/>
            <a:chExt cx="2426733" cy="2458466"/>
          </a:xfrm>
        </p:grpSpPr>
        <p:pic>
          <p:nvPicPr>
            <p:cNvPr id="21506" name="Picture 2" descr="Image result for image diffraction from a sli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08" y="488840"/>
              <a:ext cx="2415107" cy="245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910785" y="656149"/>
              <a:ext cx="941840" cy="28864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AU" sz="1067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AU" sz="1067" dirty="0">
                  <a:solidFill>
                    <a:srgbClr val="FF0000"/>
                  </a:solidFill>
                </a:rPr>
                <a:t> = 0.16 nm</a:t>
              </a:r>
              <a:endParaRPr lang="en-US" sz="1067" dirty="0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37201" y="1267781"/>
              <a:ext cx="941840" cy="28864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AU" sz="1067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AU" sz="1067" dirty="0">
                  <a:solidFill>
                    <a:srgbClr val="FF0000"/>
                  </a:solidFill>
                </a:rPr>
                <a:t> = 0.08 nm</a:t>
              </a:r>
              <a:endParaRPr lang="en-US" sz="1067" dirty="0">
                <a:solidFill>
                  <a:srgbClr val="FF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31105" y="1879413"/>
              <a:ext cx="941840" cy="28864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AU" sz="1067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AU" sz="1067" dirty="0">
                  <a:solidFill>
                    <a:srgbClr val="FF0000"/>
                  </a:solidFill>
                </a:rPr>
                <a:t> = 0.04 nm</a:t>
              </a:r>
              <a:endParaRPr lang="en-US" sz="1067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25009" y="2503237"/>
              <a:ext cx="941840" cy="28864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AU" sz="1067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AU" sz="1067" dirty="0">
                  <a:solidFill>
                    <a:srgbClr val="FF0000"/>
                  </a:solidFill>
                </a:rPr>
                <a:t> = 0.02 nm</a:t>
              </a:r>
              <a:endParaRPr lang="en-US" sz="1067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80843" y="2589864"/>
            <a:ext cx="4132131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Red light from a helium–neon laser. </a:t>
            </a:r>
            <a:r>
              <a:rPr lang="en-AU" sz="1067" dirty="0" err="1"/>
              <a:t>HeNe</a:t>
            </a:r>
            <a:r>
              <a:rPr lang="en-AU" sz="1067" dirty="0"/>
              <a:t> laser, is a type of gas laser whose gain medium consists of a mixture of 85% He and 15% Ne inside of a small bore capillary tube and excited by a DC electrical discharge. </a:t>
            </a:r>
            <a:endParaRPr lang="en-US" sz="1067" dirty="0"/>
          </a:p>
        </p:txBody>
      </p:sp>
      <p:sp>
        <p:nvSpPr>
          <p:cNvPr id="8" name="Rectangle 7"/>
          <p:cNvSpPr/>
          <p:nvPr/>
        </p:nvSpPr>
        <p:spPr>
          <a:xfrm>
            <a:off x="1716961" y="471121"/>
            <a:ext cx="841596" cy="7404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2107058" y="485569"/>
            <a:ext cx="40634" cy="704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1" name="Group 10"/>
          <p:cNvGrpSpPr/>
          <p:nvPr/>
        </p:nvGrpSpPr>
        <p:grpSpPr>
          <a:xfrm>
            <a:off x="2117893" y="810649"/>
            <a:ext cx="740460" cy="494844"/>
            <a:chOff x="373888" y="690880"/>
            <a:chExt cx="833120" cy="5567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394208" y="727456"/>
              <a:ext cx="642112" cy="353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73888" y="721360"/>
              <a:ext cx="14224" cy="514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90144" y="690880"/>
              <a:ext cx="804672" cy="365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99596" y="727639"/>
              <a:ext cx="807412" cy="1826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90144" y="731520"/>
              <a:ext cx="304800" cy="5161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738635" y="1395796"/>
            <a:ext cx="79861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slit width 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962640"/>
              </p:ext>
            </p:extLst>
          </p:nvPr>
        </p:nvGraphicFramePr>
        <p:xfrm>
          <a:off x="2164116" y="243171"/>
          <a:ext cx="925576" cy="2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5" name="Equation" r:id="rId4" imgW="1041120" imgH="241200" progId="Equation.DSMT4">
                  <p:embed/>
                </p:oleObj>
              </mc:Choice>
              <mc:Fallback>
                <p:oleObj name="Equation" r:id="rId4" imgW="1041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4116" y="243171"/>
                        <a:ext cx="925576" cy="21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78144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36666" r="12760" b="12778"/>
          <a:stretch/>
        </p:blipFill>
        <p:spPr bwMode="auto">
          <a:xfrm>
            <a:off x="4532396" y="315383"/>
            <a:ext cx="1163388" cy="12068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554" name="Picture 2" descr="Image result for image diffraction from a circular aper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16" y="259453"/>
            <a:ext cx="1448412" cy="145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image diffraction from a circular apert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12569" r="2740" b="2412"/>
          <a:stretch/>
        </p:blipFill>
        <p:spPr bwMode="auto">
          <a:xfrm>
            <a:off x="2414079" y="2273511"/>
            <a:ext cx="1076099" cy="9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28889" r="20833" b="21666"/>
          <a:stretch/>
        </p:blipFill>
        <p:spPr bwMode="auto">
          <a:xfrm>
            <a:off x="4878337" y="2009835"/>
            <a:ext cx="1089950" cy="11052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0" t="7223" r="10677" b="11388"/>
          <a:stretch/>
        </p:blipFill>
        <p:spPr bwMode="auto">
          <a:xfrm>
            <a:off x="3613263" y="1988163"/>
            <a:ext cx="1199185" cy="11377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706125" y="1818398"/>
            <a:ext cx="4139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76094" y="297746"/>
            <a:ext cx="146226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Far field:</a:t>
            </a:r>
          </a:p>
          <a:p>
            <a:r>
              <a:rPr lang="en-AU" sz="1067" dirty="0"/>
              <a:t> </a:t>
            </a:r>
            <a:r>
              <a:rPr lang="en-AU" sz="1067" dirty="0" err="1"/>
              <a:t>Fraunhofer</a:t>
            </a:r>
            <a:r>
              <a:rPr lang="en-AU" sz="1067" dirty="0"/>
              <a:t> Diffraction</a:t>
            </a:r>
            <a:endParaRPr lang="en-US" sz="1067" dirty="0"/>
          </a:p>
        </p:txBody>
      </p:sp>
      <p:sp>
        <p:nvSpPr>
          <p:cNvPr id="14" name="TextBox 13"/>
          <p:cNvSpPr txBox="1"/>
          <p:nvPr/>
        </p:nvSpPr>
        <p:spPr>
          <a:xfrm>
            <a:off x="1700707" y="1859937"/>
            <a:ext cx="124264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Near field:</a:t>
            </a:r>
          </a:p>
          <a:p>
            <a:r>
              <a:rPr lang="en-AU" sz="1067" dirty="0"/>
              <a:t> Fresnel Diffraction</a:t>
            </a:r>
            <a:endParaRPr lang="en-US" sz="1067" dirty="0"/>
          </a:p>
        </p:txBody>
      </p:sp>
      <p:sp>
        <p:nvSpPr>
          <p:cNvPr id="12" name="TextBox 11"/>
          <p:cNvSpPr txBox="1"/>
          <p:nvPr/>
        </p:nvSpPr>
        <p:spPr>
          <a:xfrm>
            <a:off x="4653520" y="1500544"/>
            <a:ext cx="973343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centre spot bight</a:t>
            </a:r>
            <a:endParaRPr lang="en-US" sz="889" dirty="0"/>
          </a:p>
        </p:txBody>
      </p:sp>
      <p:sp>
        <p:nvSpPr>
          <p:cNvPr id="16" name="TextBox 15"/>
          <p:cNvSpPr txBox="1"/>
          <p:nvPr/>
        </p:nvSpPr>
        <p:spPr>
          <a:xfrm>
            <a:off x="4471115" y="3033839"/>
            <a:ext cx="942887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centre spot dark</a:t>
            </a:r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240533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06" y="402777"/>
            <a:ext cx="1425048" cy="74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/>
          <a:stretch/>
        </p:blipFill>
        <p:spPr bwMode="auto">
          <a:xfrm>
            <a:off x="3255674" y="467509"/>
            <a:ext cx="541800" cy="45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893859" y="1514990"/>
            <a:ext cx="581716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737354" y="1520408"/>
            <a:ext cx="437053" cy="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5590" y="1218808"/>
            <a:ext cx="96532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ambulance (s)</a:t>
            </a:r>
            <a:endParaRPr lang="en-US" sz="1067" dirty="0"/>
          </a:p>
        </p:txBody>
      </p:sp>
      <p:sp>
        <p:nvSpPr>
          <p:cNvPr id="9" name="TextBox 8"/>
          <p:cNvSpPr txBox="1"/>
          <p:nvPr/>
        </p:nvSpPr>
        <p:spPr>
          <a:xfrm>
            <a:off x="2686783" y="1227838"/>
            <a:ext cx="5421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car (o)</a:t>
            </a:r>
            <a:endParaRPr lang="en-US" sz="1067" dirty="0"/>
          </a:p>
        </p:txBody>
      </p:sp>
      <p:sp>
        <p:nvSpPr>
          <p:cNvPr id="13" name="TextBox 12"/>
          <p:cNvSpPr txBox="1"/>
          <p:nvPr/>
        </p:nvSpPr>
        <p:spPr>
          <a:xfrm>
            <a:off x="3273735" y="1211582"/>
            <a:ext cx="218040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source  approaching observer </a:t>
            </a:r>
            <a:r>
              <a:rPr lang="en-AU" sz="1067" i="1" dirty="0" err="1"/>
              <a:t>f</a:t>
            </a:r>
            <a:r>
              <a:rPr lang="en-AU" sz="1067" i="1" baseline="-25000" dirty="0" err="1"/>
              <a:t>o</a:t>
            </a:r>
            <a:r>
              <a:rPr lang="en-AU" sz="1067" dirty="0"/>
              <a:t> </a:t>
            </a:r>
            <a:r>
              <a:rPr lang="en-AU" sz="1067" dirty="0">
                <a:sym typeface="Symbol" panose="05050102010706020507" pitchFamily="18" charset="2"/>
              </a:rPr>
              <a:t></a:t>
            </a:r>
          </a:p>
          <a:p>
            <a:r>
              <a:rPr lang="en-AU" sz="1067" dirty="0"/>
              <a:t>observer  receding from  source </a:t>
            </a:r>
            <a:r>
              <a:rPr lang="en-AU" sz="1067" i="1" dirty="0" err="1"/>
              <a:t>f</a:t>
            </a:r>
            <a:r>
              <a:rPr lang="en-AU" sz="1067" i="1" baseline="-25000" dirty="0" err="1"/>
              <a:t>o</a:t>
            </a:r>
            <a:r>
              <a:rPr lang="en-AU" sz="1067" dirty="0"/>
              <a:t> </a:t>
            </a:r>
            <a:r>
              <a:rPr lang="en-AU" sz="1067" dirty="0">
                <a:sym typeface="Symbol" panose="05050102010706020507" pitchFamily="18" charset="2"/>
              </a:rPr>
              <a:t></a:t>
            </a:r>
            <a:endParaRPr lang="en-US" sz="1067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38601" y="2004416"/>
            <a:ext cx="581716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90339" y="2006222"/>
            <a:ext cx="437053" cy="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74753" y="1710040"/>
            <a:ext cx="5421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car (o)</a:t>
            </a:r>
            <a:endParaRPr lang="en-US" sz="1067" dirty="0"/>
          </a:p>
        </p:txBody>
      </p:sp>
      <p:sp>
        <p:nvSpPr>
          <p:cNvPr id="17" name="TextBox 16"/>
          <p:cNvSpPr txBox="1"/>
          <p:nvPr/>
        </p:nvSpPr>
        <p:spPr>
          <a:xfrm>
            <a:off x="3261093" y="1682948"/>
            <a:ext cx="2183611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observer approaching source      </a:t>
            </a:r>
            <a:r>
              <a:rPr lang="en-AU" sz="1067" i="1" dirty="0" err="1"/>
              <a:t>f</a:t>
            </a:r>
            <a:r>
              <a:rPr lang="en-AU" sz="1067" i="1" baseline="-25000" dirty="0" err="1"/>
              <a:t>o</a:t>
            </a:r>
            <a:r>
              <a:rPr lang="en-AU" sz="1067" dirty="0"/>
              <a:t> </a:t>
            </a:r>
            <a:r>
              <a:rPr lang="en-AU" sz="1067" dirty="0">
                <a:sym typeface="Symbol" panose="05050102010706020507" pitchFamily="18" charset="2"/>
              </a:rPr>
              <a:t></a:t>
            </a:r>
          </a:p>
          <a:p>
            <a:r>
              <a:rPr lang="en-AU" sz="1067" dirty="0"/>
              <a:t>source receding from observer   </a:t>
            </a:r>
            <a:r>
              <a:rPr lang="en-AU" sz="1067" i="1" dirty="0" err="1"/>
              <a:t>f</a:t>
            </a:r>
            <a:r>
              <a:rPr lang="en-AU" sz="1067" i="1" baseline="-25000" dirty="0" err="1"/>
              <a:t>o</a:t>
            </a:r>
            <a:r>
              <a:rPr lang="en-AU" sz="1067" dirty="0"/>
              <a:t> </a:t>
            </a:r>
            <a:r>
              <a:rPr lang="en-AU" sz="1067" dirty="0">
                <a:sym typeface="Symbol" panose="05050102010706020507" pitchFamily="18" charset="2"/>
              </a:rPr>
              <a:t></a:t>
            </a:r>
            <a:endParaRPr lang="en-US" sz="1067" dirty="0"/>
          </a:p>
        </p:txBody>
      </p:sp>
      <p:sp>
        <p:nvSpPr>
          <p:cNvPr id="18" name="TextBox 17"/>
          <p:cNvSpPr txBox="1"/>
          <p:nvPr/>
        </p:nvSpPr>
        <p:spPr>
          <a:xfrm>
            <a:off x="2394213" y="1697398"/>
            <a:ext cx="96532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ambulance (s)</a:t>
            </a:r>
            <a:endParaRPr lang="en-US" sz="1067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504287" y="2533574"/>
            <a:ext cx="581716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874085" y="2535380"/>
            <a:ext cx="437053" cy="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8499" y="2239198"/>
            <a:ext cx="5421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car (o)</a:t>
            </a:r>
            <a:endParaRPr lang="en-US" sz="1067" dirty="0"/>
          </a:p>
        </p:txBody>
      </p:sp>
      <p:sp>
        <p:nvSpPr>
          <p:cNvPr id="22" name="TextBox 21"/>
          <p:cNvSpPr txBox="1"/>
          <p:nvPr/>
        </p:nvSpPr>
        <p:spPr>
          <a:xfrm>
            <a:off x="3244839" y="2212107"/>
            <a:ext cx="2183611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observer approaching source      </a:t>
            </a:r>
            <a:r>
              <a:rPr lang="en-AU" sz="1067" i="1" dirty="0" err="1"/>
              <a:t>f</a:t>
            </a:r>
            <a:r>
              <a:rPr lang="en-AU" sz="1067" i="1" baseline="-25000" dirty="0" err="1"/>
              <a:t>o</a:t>
            </a:r>
            <a:r>
              <a:rPr lang="en-AU" sz="1067" dirty="0"/>
              <a:t> </a:t>
            </a:r>
            <a:r>
              <a:rPr lang="en-AU" sz="1067" dirty="0">
                <a:sym typeface="Symbol" panose="05050102010706020507" pitchFamily="18" charset="2"/>
              </a:rPr>
              <a:t></a:t>
            </a:r>
          </a:p>
          <a:p>
            <a:r>
              <a:rPr lang="en-AU" sz="1067" dirty="0"/>
              <a:t>source  approaching observer     </a:t>
            </a:r>
            <a:r>
              <a:rPr lang="en-AU" sz="1067" i="1" dirty="0" err="1"/>
              <a:t>f</a:t>
            </a:r>
            <a:r>
              <a:rPr lang="en-AU" sz="1067" i="1" baseline="-25000" dirty="0" err="1"/>
              <a:t>o</a:t>
            </a:r>
            <a:r>
              <a:rPr lang="en-AU" sz="1067" dirty="0"/>
              <a:t> </a:t>
            </a:r>
            <a:r>
              <a:rPr lang="en-AU" sz="1067" dirty="0">
                <a:sym typeface="Symbol" panose="05050102010706020507" pitchFamily="18" charset="2"/>
              </a:rPr>
              <a:t></a:t>
            </a:r>
            <a:endParaRPr lang="en-US" sz="1067" dirty="0"/>
          </a:p>
        </p:txBody>
      </p:sp>
      <p:sp>
        <p:nvSpPr>
          <p:cNvPr id="23" name="TextBox 22"/>
          <p:cNvSpPr txBox="1"/>
          <p:nvPr/>
        </p:nvSpPr>
        <p:spPr>
          <a:xfrm>
            <a:off x="2377959" y="2226556"/>
            <a:ext cx="96532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ambulance (s)</a:t>
            </a:r>
            <a:endParaRPr lang="en-US" sz="1067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790917" y="3142197"/>
            <a:ext cx="581716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23576" y="3147615"/>
            <a:ext cx="437053" cy="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51333" y="2840597"/>
            <a:ext cx="5421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car (o)</a:t>
            </a:r>
            <a:endParaRPr lang="en-US" sz="1067" dirty="0"/>
          </a:p>
        </p:txBody>
      </p:sp>
      <p:sp>
        <p:nvSpPr>
          <p:cNvPr id="27" name="TextBox 26"/>
          <p:cNvSpPr txBox="1"/>
          <p:nvPr/>
        </p:nvSpPr>
        <p:spPr>
          <a:xfrm>
            <a:off x="3246646" y="2813505"/>
            <a:ext cx="224131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observer receding from source     </a:t>
            </a:r>
            <a:r>
              <a:rPr lang="en-AU" sz="1067" i="1" dirty="0" err="1"/>
              <a:t>f</a:t>
            </a:r>
            <a:r>
              <a:rPr lang="en-AU" sz="1067" i="1" baseline="-25000" dirty="0" err="1"/>
              <a:t>o</a:t>
            </a:r>
            <a:r>
              <a:rPr lang="en-AU" sz="1067" dirty="0"/>
              <a:t> </a:t>
            </a:r>
            <a:r>
              <a:rPr lang="en-AU" sz="1067" dirty="0">
                <a:sym typeface="Symbol" panose="05050102010706020507" pitchFamily="18" charset="2"/>
              </a:rPr>
              <a:t></a:t>
            </a:r>
          </a:p>
          <a:p>
            <a:r>
              <a:rPr lang="en-AU" sz="1067" dirty="0"/>
              <a:t>source receding from observer     </a:t>
            </a:r>
            <a:r>
              <a:rPr lang="en-AU" sz="1067" i="1" dirty="0" err="1"/>
              <a:t>f</a:t>
            </a:r>
            <a:r>
              <a:rPr lang="en-AU" sz="1067" i="1" baseline="-25000" dirty="0" err="1"/>
              <a:t>o</a:t>
            </a:r>
            <a:r>
              <a:rPr lang="en-AU" sz="1067" dirty="0"/>
              <a:t> </a:t>
            </a:r>
            <a:r>
              <a:rPr lang="en-AU" sz="1067" dirty="0">
                <a:sym typeface="Symbol" panose="05050102010706020507" pitchFamily="18" charset="2"/>
              </a:rPr>
              <a:t></a:t>
            </a:r>
            <a:endParaRPr lang="en-US" sz="1067" dirty="0"/>
          </a:p>
        </p:txBody>
      </p:sp>
      <p:sp>
        <p:nvSpPr>
          <p:cNvPr id="28" name="TextBox 27"/>
          <p:cNvSpPr txBox="1"/>
          <p:nvPr/>
        </p:nvSpPr>
        <p:spPr>
          <a:xfrm>
            <a:off x="1693484" y="2842403"/>
            <a:ext cx="96532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ambulance (s)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3171225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image diffraction razor blade"/>
          <p:cNvSpPr>
            <a:spLocks noChangeAspect="1" noChangeArrowheads="1"/>
          </p:cNvSpPr>
          <p:nvPr/>
        </p:nvSpPr>
        <p:spPr bwMode="auto">
          <a:xfrm>
            <a:off x="3643682" y="1664775"/>
            <a:ext cx="270900" cy="27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1270" tIns="40635" rIns="81270" bIns="40635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pic>
        <p:nvPicPr>
          <p:cNvPr id="24580" name="Picture 4" descr="Image result for image diffraction razor bla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2" r="3165" b="11791"/>
          <a:stretch/>
        </p:blipFill>
        <p:spPr bwMode="auto">
          <a:xfrm rot="16200000">
            <a:off x="1441834" y="590503"/>
            <a:ext cx="1588449" cy="108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image diffraction razor bla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4" t="9292" r="41448" b="71760"/>
          <a:stretch/>
        </p:blipFill>
        <p:spPr bwMode="auto">
          <a:xfrm rot="5400000" flipH="1">
            <a:off x="2686315" y="508581"/>
            <a:ext cx="1585670" cy="125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31168" y="715024"/>
            <a:ext cx="1597339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enlarged view of the area outside the geometric shadow of the razor blade’s edge</a:t>
            </a:r>
            <a:endParaRPr lang="en-US" sz="1067" dirty="0"/>
          </a:p>
        </p:txBody>
      </p:sp>
      <p:sp>
        <p:nvSpPr>
          <p:cNvPr id="14" name="TextBox 13"/>
          <p:cNvSpPr txBox="1"/>
          <p:nvPr/>
        </p:nvSpPr>
        <p:spPr>
          <a:xfrm>
            <a:off x="4130555" y="1725689"/>
            <a:ext cx="159733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interference fringes</a:t>
            </a:r>
            <a:endParaRPr lang="en-US" sz="1067" dirty="0"/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 flipV="1">
            <a:off x="3584594" y="1538789"/>
            <a:ext cx="545960" cy="3151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1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5600"/>
          <p:cNvSpPr/>
          <p:nvPr/>
        </p:nvSpPr>
        <p:spPr>
          <a:xfrm>
            <a:off x="2065839" y="2270586"/>
            <a:ext cx="3434671" cy="1044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5602" name="Picture 2" descr="http://2.bp.blogspot.com/_WNUq4C4b4J8/SlpNwZucU-I/AAAAAAAAAGU/fpVsHIi8YSc/s400/Diffrac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0"/>
          <a:stretch/>
        </p:blipFill>
        <p:spPr bwMode="auto">
          <a:xfrm>
            <a:off x="2086006" y="530381"/>
            <a:ext cx="3386252" cy="16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02615" y="553251"/>
            <a:ext cx="707245" cy="229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89" b="1" i="1" dirty="0">
                <a:solidFill>
                  <a:srgbClr val="00B050"/>
                </a:solidFill>
                <a:sym typeface="Symbol" panose="05050102010706020507" pitchFamily="18" charset="2"/>
              </a:rPr>
              <a:t></a:t>
            </a:r>
            <a:r>
              <a:rPr lang="en-US" sz="889" b="1" dirty="0">
                <a:solidFill>
                  <a:srgbClr val="00B050"/>
                </a:solidFill>
                <a:sym typeface="Symbol" panose="05050102010706020507" pitchFamily="18" charset="2"/>
              </a:rPr>
              <a:t> = 532 nm</a:t>
            </a:r>
            <a:endParaRPr lang="en-US" sz="889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2002" y="1354307"/>
            <a:ext cx="707245" cy="229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89" b="1" i="1" dirty="0">
                <a:solidFill>
                  <a:srgbClr val="FF0000"/>
                </a:solidFill>
                <a:sym typeface="Symbol" panose="05050102010706020507" pitchFamily="18" charset="2"/>
              </a:rPr>
              <a:t></a:t>
            </a:r>
            <a:r>
              <a:rPr lang="en-US" sz="889" b="1" dirty="0">
                <a:solidFill>
                  <a:srgbClr val="FF0000"/>
                </a:solidFill>
                <a:sym typeface="Symbol" panose="05050102010706020507" pitchFamily="18" charset="2"/>
              </a:rPr>
              <a:t> = 670 nm</a:t>
            </a:r>
            <a:endParaRPr lang="en-US" sz="889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94918" y="821698"/>
            <a:ext cx="216965" cy="0"/>
          </a:xfrm>
          <a:prstGeom prst="straightConnector1">
            <a:avLst/>
          </a:prstGeom>
          <a:ln w="1905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669176" y="1954330"/>
            <a:ext cx="290513" cy="0"/>
          </a:xfrm>
          <a:prstGeom prst="straightConnector1">
            <a:avLst/>
          </a:prstGeom>
          <a:ln w="1905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04279" y="1218856"/>
            <a:ext cx="1050288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>
                <a:solidFill>
                  <a:srgbClr val="FFFF00"/>
                </a:solidFill>
              </a:rPr>
              <a:t>1</a:t>
            </a:r>
            <a:r>
              <a:rPr lang="en-AU" sz="889" baseline="30000" dirty="0">
                <a:solidFill>
                  <a:srgbClr val="FFFF00"/>
                </a:solidFill>
              </a:rPr>
              <a:t>st</a:t>
            </a:r>
            <a:r>
              <a:rPr lang="en-AU" sz="889" dirty="0">
                <a:solidFill>
                  <a:srgbClr val="FFFF00"/>
                </a:solidFill>
              </a:rPr>
              <a:t> order minimum</a:t>
            </a:r>
            <a:endParaRPr lang="en-US" sz="889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477952" y="972471"/>
            <a:ext cx="227998" cy="23167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66305" y="1479336"/>
            <a:ext cx="199192" cy="26538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47333" y="1218245"/>
            <a:ext cx="1099981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>
                <a:solidFill>
                  <a:srgbClr val="FFFF00"/>
                </a:solidFill>
              </a:rPr>
              <a:t>2</a:t>
            </a:r>
            <a:r>
              <a:rPr lang="en-AU" sz="889" baseline="30000" dirty="0">
                <a:solidFill>
                  <a:srgbClr val="FFFF00"/>
                </a:solidFill>
              </a:rPr>
              <a:t>ndt</a:t>
            </a:r>
            <a:r>
              <a:rPr lang="en-AU" sz="889" dirty="0">
                <a:solidFill>
                  <a:srgbClr val="FFFF00"/>
                </a:solidFill>
              </a:rPr>
              <a:t> order minimum</a:t>
            </a:r>
            <a:endParaRPr lang="en-US" sz="889" dirty="0">
              <a:solidFill>
                <a:srgbClr val="FFFF00"/>
              </a:solidFill>
            </a:endParaRP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4087787" y="1447409"/>
            <a:ext cx="509537" cy="32611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036914" y="983504"/>
            <a:ext cx="544123" cy="1771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10106" t="-3829" r="1795" b="3829"/>
          <a:stretch/>
        </p:blipFill>
        <p:spPr>
          <a:xfrm>
            <a:off x="2948409" y="2237488"/>
            <a:ext cx="1739399" cy="1077472"/>
          </a:xfrm>
          <a:prstGeom prst="rect">
            <a:avLst/>
          </a:prstGeom>
        </p:spPr>
      </p:pic>
      <p:cxnSp>
        <p:nvCxnSpPr>
          <p:cNvPr id="25600" name="Straight Connector 25599"/>
          <p:cNvCxnSpPr/>
          <p:nvPr/>
        </p:nvCxnSpPr>
        <p:spPr>
          <a:xfrm>
            <a:off x="3952333" y="1810912"/>
            <a:ext cx="0" cy="1445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72240" y="1806622"/>
            <a:ext cx="0" cy="1445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38061" y="2667130"/>
            <a:ext cx="583814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>
                <a:solidFill>
                  <a:srgbClr val="FFFF00"/>
                </a:solidFill>
              </a:rPr>
              <a:t>intensity</a:t>
            </a:r>
            <a:endParaRPr lang="en-US" sz="889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46719" y="2714323"/>
            <a:ext cx="995785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>
                <a:solidFill>
                  <a:srgbClr val="FFFF00"/>
                </a:solidFill>
              </a:rPr>
              <a:t>central maximum</a:t>
            </a:r>
            <a:endParaRPr lang="en-US" sz="889" dirty="0">
              <a:solidFill>
                <a:srgbClr val="FFFF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3816271" y="2553743"/>
            <a:ext cx="562639" cy="1728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830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69775" y="531936"/>
            <a:ext cx="4570" cy="72299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367969" y="1681143"/>
            <a:ext cx="2764" cy="7157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40410" y="380822"/>
            <a:ext cx="0" cy="20046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67122" y="1457198"/>
            <a:ext cx="2058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8" name="Picture 4" descr="Image result for diffraction pattern single slit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9" r="7766" b="39776"/>
          <a:stretch/>
        </p:blipFill>
        <p:spPr bwMode="auto">
          <a:xfrm rot="16200000">
            <a:off x="3212331" y="1045430"/>
            <a:ext cx="1804195" cy="6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2291269" y="1265762"/>
            <a:ext cx="0" cy="42621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70915" y="1366592"/>
            <a:ext cx="197364" cy="256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414078" y="2454110"/>
            <a:ext cx="2033557" cy="3612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41226" y="2327693"/>
            <a:ext cx="284052" cy="256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367122" y="994862"/>
            <a:ext cx="2055229" cy="4587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225861"/>
              </p:ext>
            </p:extLst>
          </p:nvPr>
        </p:nvGraphicFramePr>
        <p:xfrm>
          <a:off x="2947697" y="1316330"/>
          <a:ext cx="105707" cy="144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6" name="Equation" r:id="rId4" imgW="139680" imgH="190440" progId="Equation.DSMT4">
                  <p:embed/>
                </p:oleObj>
              </mc:Choice>
              <mc:Fallback>
                <p:oleObj name="Equation" r:id="rId4" imgW="139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7697" y="1316330"/>
                        <a:ext cx="105707" cy="144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Freeform: Shape 23"/>
          <p:cNvSpPr/>
          <p:nvPr/>
        </p:nvSpPr>
        <p:spPr>
          <a:xfrm>
            <a:off x="3038954" y="1298270"/>
            <a:ext cx="94088" cy="158928"/>
          </a:xfrm>
          <a:custGeom>
            <a:avLst/>
            <a:gdLst>
              <a:gd name="connsiteX0" fmla="*/ 0 w 105862"/>
              <a:gd name="connsiteY0" fmla="*/ 0 h 178816"/>
              <a:gd name="connsiteX1" fmla="*/ 105664 w 105862"/>
              <a:gd name="connsiteY1" fmla="*/ 77216 h 178816"/>
              <a:gd name="connsiteX2" fmla="*/ 28448 w 105862"/>
              <a:gd name="connsiteY2" fmla="*/ 178816 h 178816"/>
              <a:gd name="connsiteX3" fmla="*/ 28448 w 105862"/>
              <a:gd name="connsiteY3" fmla="*/ 178816 h 17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62" h="178816">
                <a:moveTo>
                  <a:pt x="0" y="0"/>
                </a:moveTo>
                <a:cubicBezTo>
                  <a:pt x="50461" y="23707"/>
                  <a:pt x="100923" y="47414"/>
                  <a:pt x="105664" y="77216"/>
                </a:cubicBezTo>
                <a:cubicBezTo>
                  <a:pt x="110405" y="107018"/>
                  <a:pt x="28448" y="178816"/>
                  <a:pt x="28448" y="178816"/>
                </a:cubicBezTo>
                <a:lnTo>
                  <a:pt x="28448" y="178816"/>
                </a:ln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800037" y="507242"/>
            <a:ext cx="0" cy="19432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81103" y="512660"/>
            <a:ext cx="0" cy="19432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991473" y="514466"/>
            <a:ext cx="0" cy="19432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6795" y="505436"/>
            <a:ext cx="0" cy="19432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753081" y="1468034"/>
            <a:ext cx="375648" cy="3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1791007" y="2356586"/>
            <a:ext cx="207690" cy="180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632" name="Object 266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425836"/>
              </p:ext>
            </p:extLst>
          </p:nvPr>
        </p:nvGraphicFramePr>
        <p:xfrm>
          <a:off x="1815106" y="2411275"/>
          <a:ext cx="135450" cy="16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7" name="Equation" r:id="rId6" imgW="152280" imgH="190440" progId="Equation.DSMT4">
                  <p:embed/>
                </p:oleObj>
              </mc:Choice>
              <mc:Fallback>
                <p:oleObj name="Equation" r:id="rId6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15106" y="2411275"/>
                        <a:ext cx="135450" cy="16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044225" y="2529515"/>
            <a:ext cx="574196" cy="256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33" name="TextBox 26632"/>
          <p:cNvSpPr txBox="1"/>
          <p:nvPr/>
        </p:nvSpPr>
        <p:spPr>
          <a:xfrm>
            <a:off x="4443695" y="348642"/>
            <a:ext cx="147187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condition for minimum</a:t>
            </a:r>
            <a:endParaRPr lang="en-US" sz="1067" dirty="0"/>
          </a:p>
        </p:txBody>
      </p:sp>
      <p:graphicFrame>
        <p:nvGraphicFramePr>
          <p:cNvPr id="26634" name="Object 266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471887"/>
              </p:ext>
            </p:extLst>
          </p:nvPr>
        </p:nvGraphicFramePr>
        <p:xfrm>
          <a:off x="4831226" y="1108581"/>
          <a:ext cx="1067410" cy="460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8" name="Equation" r:id="rId8" imgW="1384200" imgH="596880" progId="Equation.DSMT4">
                  <p:embed/>
                </p:oleObj>
              </mc:Choice>
              <mc:Fallback>
                <p:oleObj name="Equation" r:id="rId8" imgW="138420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31226" y="1108581"/>
                        <a:ext cx="1067410" cy="460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5" name="TextBox 26634"/>
          <p:cNvSpPr txBox="1"/>
          <p:nvPr/>
        </p:nvSpPr>
        <p:spPr>
          <a:xfrm>
            <a:off x="1539974" y="236343"/>
            <a:ext cx="1106393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incident plane wave</a:t>
            </a:r>
            <a:endParaRPr lang="en-US" sz="889" dirty="0"/>
          </a:p>
        </p:txBody>
      </p:sp>
      <p:sp>
        <p:nvSpPr>
          <p:cNvPr id="26636" name="TextBox 26635"/>
          <p:cNvSpPr txBox="1"/>
          <p:nvPr/>
        </p:nvSpPr>
        <p:spPr>
          <a:xfrm>
            <a:off x="4740040" y="1591920"/>
            <a:ext cx="1279662" cy="77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At a </a:t>
            </a:r>
            <a:r>
              <a:rPr lang="en-AU" sz="889" b="1" dirty="0">
                <a:solidFill>
                  <a:srgbClr val="7030A0"/>
                </a:solidFill>
              </a:rPr>
              <a:t>minimum</a:t>
            </a:r>
            <a:r>
              <a:rPr lang="en-AU" sz="889" dirty="0"/>
              <a:t>, the waves arriving from the slit are out of phase and interfere destructively.</a:t>
            </a:r>
            <a:endParaRPr lang="en-US" sz="889" dirty="0"/>
          </a:p>
        </p:txBody>
      </p:sp>
      <p:sp>
        <p:nvSpPr>
          <p:cNvPr id="26637" name="TextBox 26636"/>
          <p:cNvSpPr txBox="1"/>
          <p:nvPr/>
        </p:nvSpPr>
        <p:spPr>
          <a:xfrm>
            <a:off x="2779252" y="255385"/>
            <a:ext cx="1221809" cy="22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 sz="889" dirty="0" err="1"/>
              <a:t>Fraunhofer</a:t>
            </a:r>
            <a:r>
              <a:rPr lang="en-AU" sz="889" dirty="0"/>
              <a:t> Diffraction</a:t>
            </a:r>
            <a:endParaRPr lang="en-US" sz="889" dirty="0"/>
          </a:p>
        </p:txBody>
      </p:sp>
      <p:pic>
        <p:nvPicPr>
          <p:cNvPr id="26638" name="Picture 10" descr="Image result for diffraction pattern single slit imag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6" b="41960"/>
          <a:stretch/>
        </p:blipFill>
        <p:spPr bwMode="auto">
          <a:xfrm rot="5400000">
            <a:off x="3981388" y="1384339"/>
            <a:ext cx="1250306" cy="25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640" name="Straight Arrow Connector 26639"/>
          <p:cNvCxnSpPr>
            <a:stCxn id="26633" idx="2"/>
          </p:cNvCxnSpPr>
          <p:nvPr/>
        </p:nvCxnSpPr>
        <p:spPr>
          <a:xfrm flipH="1">
            <a:off x="4636328" y="605186"/>
            <a:ext cx="543307" cy="654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43" name="Group 26642"/>
          <p:cNvGrpSpPr/>
          <p:nvPr/>
        </p:nvGrpSpPr>
        <p:grpSpPr>
          <a:xfrm rot="18453451">
            <a:off x="4713811" y="2737254"/>
            <a:ext cx="187282" cy="625838"/>
            <a:chOff x="2880037" y="2826721"/>
            <a:chExt cx="291524" cy="670284"/>
          </a:xfrm>
        </p:grpSpPr>
        <p:sp>
          <p:nvSpPr>
            <p:cNvPr id="26642" name="Rectangle 26641"/>
            <p:cNvSpPr/>
            <p:nvPr/>
          </p:nvSpPr>
          <p:spPr>
            <a:xfrm rot="19368813">
              <a:off x="2880037" y="2826721"/>
              <a:ext cx="291524" cy="6702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 rot="19368813">
              <a:off x="3008461" y="2913518"/>
              <a:ext cx="45719" cy="517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 flipH="1" flipV="1">
            <a:off x="4802368" y="3049618"/>
            <a:ext cx="3116" cy="202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0" descr="Image result for diffraction pattern single slit imag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6" b="41960"/>
          <a:stretch/>
        </p:blipFill>
        <p:spPr bwMode="auto">
          <a:xfrm rot="5400000">
            <a:off x="4710683" y="2484077"/>
            <a:ext cx="504877" cy="10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/>
          <p:cNvCxnSpPr>
            <a:stCxn id="26642" idx="3"/>
          </p:cNvCxnSpPr>
          <p:nvPr/>
        </p:nvCxnSpPr>
        <p:spPr>
          <a:xfrm flipV="1">
            <a:off x="4808059" y="2818514"/>
            <a:ext cx="126134" cy="138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52" name="TextBox 26651"/>
          <p:cNvSpPr txBox="1"/>
          <p:nvPr/>
        </p:nvSpPr>
        <p:spPr>
          <a:xfrm>
            <a:off x="2135708" y="3127416"/>
            <a:ext cx="2674130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a horizontal slit produces a vertical diffraction pattern</a:t>
            </a:r>
            <a:endParaRPr lang="en-US" sz="889" dirty="0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761357" y="2656710"/>
            <a:ext cx="95611" cy="253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442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 for x ray diffraction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85" y="503630"/>
            <a:ext cx="1897784" cy="10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Image result for x ray diffraction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912" y="557809"/>
            <a:ext cx="847904" cy="8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Image result for DNA double helix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12651" y="552127"/>
            <a:ext cx="1347277" cy="89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5280" y="1294657"/>
            <a:ext cx="803425" cy="365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89" dirty="0"/>
              <a:t>photographic</a:t>
            </a:r>
          </a:p>
          <a:p>
            <a:pPr algn="ctr"/>
            <a:r>
              <a:rPr lang="en-AU" sz="889" dirty="0"/>
              <a:t>plate</a:t>
            </a:r>
            <a:endParaRPr lang="en-US" sz="889" dirty="0"/>
          </a:p>
        </p:txBody>
      </p:sp>
      <p:sp>
        <p:nvSpPr>
          <p:cNvPr id="9" name="TextBox 8"/>
          <p:cNvSpPr txBox="1"/>
          <p:nvPr/>
        </p:nvSpPr>
        <p:spPr>
          <a:xfrm>
            <a:off x="3480624" y="1484288"/>
            <a:ext cx="995906" cy="365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889" dirty="0"/>
              <a:t>X ray diffraction pattern</a:t>
            </a:r>
            <a:endParaRPr lang="en-US" sz="889" dirty="0"/>
          </a:p>
        </p:txBody>
      </p:sp>
      <p:sp>
        <p:nvSpPr>
          <p:cNvPr id="10" name="TextBox 9"/>
          <p:cNvSpPr txBox="1"/>
          <p:nvPr/>
        </p:nvSpPr>
        <p:spPr>
          <a:xfrm>
            <a:off x="4612987" y="1500544"/>
            <a:ext cx="995906" cy="229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889" dirty="0"/>
              <a:t>DNA double-helix</a:t>
            </a:r>
            <a:endParaRPr lang="en-US" sz="889" dirty="0"/>
          </a:p>
        </p:txBody>
      </p:sp>
      <p:sp>
        <p:nvSpPr>
          <p:cNvPr id="11" name="TextBox 10"/>
          <p:cNvSpPr txBox="1"/>
          <p:nvPr/>
        </p:nvSpPr>
        <p:spPr>
          <a:xfrm>
            <a:off x="1860641" y="1366897"/>
            <a:ext cx="995906" cy="365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889" dirty="0"/>
              <a:t>lead sheets with small openings</a:t>
            </a:r>
            <a:endParaRPr lang="en-US" sz="889" dirty="0"/>
          </a:p>
        </p:txBody>
      </p:sp>
      <p:sp>
        <p:nvSpPr>
          <p:cNvPr id="12" name="TextBox 11"/>
          <p:cNvSpPr txBox="1"/>
          <p:nvPr/>
        </p:nvSpPr>
        <p:spPr>
          <a:xfrm>
            <a:off x="2693381" y="1101787"/>
            <a:ext cx="464598" cy="365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889" dirty="0"/>
              <a:t>crystal</a:t>
            </a:r>
            <a:endParaRPr lang="en-US" sz="889" dirty="0"/>
          </a:p>
        </p:txBody>
      </p:sp>
      <p:sp>
        <p:nvSpPr>
          <p:cNvPr id="5" name="Freeform: Shape 4"/>
          <p:cNvSpPr/>
          <p:nvPr/>
        </p:nvSpPr>
        <p:spPr>
          <a:xfrm>
            <a:off x="2836681" y="817873"/>
            <a:ext cx="223944" cy="90300"/>
          </a:xfrm>
          <a:custGeom>
            <a:avLst/>
            <a:gdLst>
              <a:gd name="connsiteX0" fmla="*/ 0 w 251968"/>
              <a:gd name="connsiteY0" fmla="*/ 0 h 101600"/>
              <a:gd name="connsiteX1" fmla="*/ 251968 w 251968"/>
              <a:gd name="connsiteY1" fmla="*/ 12192 h 101600"/>
              <a:gd name="connsiteX2" fmla="*/ 239776 w 251968"/>
              <a:gd name="connsiteY2" fmla="*/ 85344 h 101600"/>
              <a:gd name="connsiteX3" fmla="*/ 162560 w 251968"/>
              <a:gd name="connsiteY3" fmla="*/ 101600 h 101600"/>
              <a:gd name="connsiteX4" fmla="*/ 0 w 251968"/>
              <a:gd name="connsiteY4" fmla="*/ 97536 h 101600"/>
              <a:gd name="connsiteX5" fmla="*/ 0 w 251968"/>
              <a:gd name="connsiteY5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968" h="101600">
                <a:moveTo>
                  <a:pt x="0" y="0"/>
                </a:moveTo>
                <a:lnTo>
                  <a:pt x="251968" y="12192"/>
                </a:lnTo>
                <a:lnTo>
                  <a:pt x="239776" y="85344"/>
                </a:lnTo>
                <a:lnTo>
                  <a:pt x="162560" y="101600"/>
                </a:lnTo>
                <a:lnTo>
                  <a:pt x="0" y="975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1568870" y="269219"/>
            <a:ext cx="464598" cy="365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889" dirty="0"/>
              <a:t>X ray tube</a:t>
            </a:r>
            <a:endParaRPr lang="en-US" sz="889" dirty="0"/>
          </a:p>
        </p:txBody>
      </p:sp>
      <p:sp>
        <p:nvSpPr>
          <p:cNvPr id="16" name="TextBox 15"/>
          <p:cNvSpPr txBox="1"/>
          <p:nvPr/>
        </p:nvSpPr>
        <p:spPr>
          <a:xfrm>
            <a:off x="1801882" y="1150549"/>
            <a:ext cx="134576" cy="3111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22" dirty="0"/>
              <a:t>-</a:t>
            </a:r>
            <a:endParaRPr lang="en-US" sz="1422" dirty="0"/>
          </a:p>
        </p:txBody>
      </p:sp>
      <p:sp>
        <p:nvSpPr>
          <p:cNvPr id="17" name="TextBox 16"/>
          <p:cNvSpPr txBox="1"/>
          <p:nvPr/>
        </p:nvSpPr>
        <p:spPr>
          <a:xfrm>
            <a:off x="1828972" y="567211"/>
            <a:ext cx="134576" cy="229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889" dirty="0"/>
              <a:t>+</a:t>
            </a:r>
            <a:endParaRPr lang="en-US" sz="889" dirty="0"/>
          </a:p>
        </p:txBody>
      </p:sp>
      <p:sp>
        <p:nvSpPr>
          <p:cNvPr id="14" name="TextBox 13"/>
          <p:cNvSpPr txBox="1"/>
          <p:nvPr/>
        </p:nvSpPr>
        <p:spPr>
          <a:xfrm>
            <a:off x="2533273" y="328447"/>
            <a:ext cx="642936" cy="365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889" dirty="0"/>
              <a:t>diffraction pattern</a:t>
            </a:r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3074589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mage result for image reflection from CD surf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83"/>
          <a:stretch/>
        </p:blipFill>
        <p:spPr bwMode="auto">
          <a:xfrm>
            <a:off x="1757836" y="1179075"/>
            <a:ext cx="1028278" cy="55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7314" y="1381346"/>
            <a:ext cx="834372" cy="939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4106300" y="1375928"/>
            <a:ext cx="834372" cy="939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5056257" y="1379540"/>
            <a:ext cx="834372" cy="939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3168986" y="1291046"/>
            <a:ext cx="213108" cy="939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4388036" y="1285628"/>
            <a:ext cx="213108" cy="939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5654043" y="1287434"/>
            <a:ext cx="213108" cy="939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956402" y="362761"/>
            <a:ext cx="617652" cy="0"/>
          </a:xfrm>
          <a:prstGeom prst="straightConnector1">
            <a:avLst/>
          </a:prstGeom>
          <a:ln w="1905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58965" y="702289"/>
            <a:ext cx="10836" cy="43705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39975" y="261627"/>
            <a:ext cx="849913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incident light</a:t>
            </a:r>
            <a:endParaRPr lang="en-US" sz="978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350772"/>
              </p:ext>
            </p:extLst>
          </p:nvPr>
        </p:nvGraphicFramePr>
        <p:xfrm>
          <a:off x="2183080" y="772556"/>
          <a:ext cx="158025" cy="20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4"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3080" y="772556"/>
                        <a:ext cx="158025" cy="20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1874083" y="2116388"/>
            <a:ext cx="213108" cy="939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286415"/>
              </p:ext>
            </p:extLst>
          </p:nvPr>
        </p:nvGraphicFramePr>
        <p:xfrm>
          <a:off x="2268412" y="2058428"/>
          <a:ext cx="406350" cy="20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5" name="Equation" r:id="rId6" imgW="457200" imgH="228600" progId="Equation.DSMT4">
                  <p:embed/>
                </p:oleObj>
              </mc:Choice>
              <mc:Fallback>
                <p:oleObj name="Equation" r:id="rId6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68412" y="2058428"/>
                        <a:ext cx="406350" cy="20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/>
          <p:nvPr/>
        </p:nvCxnSpPr>
        <p:spPr>
          <a:xfrm flipV="1">
            <a:off x="2179297" y="2118194"/>
            <a:ext cx="0" cy="10474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87397" y="1838265"/>
            <a:ext cx="1018227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height of bumps</a:t>
            </a:r>
            <a:endParaRPr lang="en-US" sz="978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472394" y="536137"/>
            <a:ext cx="0" cy="84520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651188" y="527107"/>
            <a:ext cx="0" cy="84520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0"/>
          </p:cNvCxnSpPr>
          <p:nvPr/>
        </p:nvCxnSpPr>
        <p:spPr>
          <a:xfrm flipV="1">
            <a:off x="4494590" y="532525"/>
            <a:ext cx="3612" cy="75310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78802" y="521689"/>
            <a:ext cx="0" cy="84520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375919" y="532525"/>
            <a:ext cx="0" cy="84520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58325" y="534331"/>
            <a:ext cx="0" cy="84520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2" name="TextBox 28671"/>
          <p:cNvSpPr txBox="1"/>
          <p:nvPr/>
        </p:nvSpPr>
        <p:spPr>
          <a:xfrm>
            <a:off x="4635459" y="225507"/>
            <a:ext cx="1261884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motion of spinning disk</a:t>
            </a:r>
            <a:endParaRPr lang="en-US" sz="889" dirty="0"/>
          </a:p>
        </p:txBody>
      </p:sp>
      <p:sp>
        <p:nvSpPr>
          <p:cNvPr id="28673" name="TextBox 28672"/>
          <p:cNvSpPr txBox="1"/>
          <p:nvPr/>
        </p:nvSpPr>
        <p:spPr>
          <a:xfrm>
            <a:off x="1745857" y="2280737"/>
            <a:ext cx="1306768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9" dirty="0">
                <a:sym typeface="Symbol" panose="05050102010706020507" pitchFamily="18" charset="2"/>
              </a:rPr>
              <a:t>path length difference </a:t>
            </a:r>
            <a:endParaRPr lang="en-US" sz="889" dirty="0"/>
          </a:p>
        </p:txBody>
      </p:sp>
      <p:graphicFrame>
        <p:nvGraphicFramePr>
          <p:cNvPr id="28675" name="Object 286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464018"/>
              </p:ext>
            </p:extLst>
          </p:nvPr>
        </p:nvGraphicFramePr>
        <p:xfrm>
          <a:off x="3363526" y="1614152"/>
          <a:ext cx="462788" cy="20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6" name="Equation" r:id="rId8" imgW="520560" imgH="228600" progId="Equation.DSMT4">
                  <p:embed/>
                </p:oleObj>
              </mc:Choice>
              <mc:Fallback>
                <p:oleObj name="Equation" r:id="rId8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63526" y="1614152"/>
                        <a:ext cx="462788" cy="20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898490"/>
              </p:ext>
            </p:extLst>
          </p:nvPr>
        </p:nvGraphicFramePr>
        <p:xfrm>
          <a:off x="5250797" y="1612346"/>
          <a:ext cx="462788" cy="20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7" name="Equation" r:id="rId10" imgW="520560" imgH="228600" progId="Equation.DSMT4">
                  <p:embed/>
                </p:oleObj>
              </mc:Choice>
              <mc:Fallback>
                <p:oleObj name="Equation" r:id="rId10" imgW="520560" imgH="228600" progId="Equation.DSMT4">
                  <p:embed/>
                  <p:pic>
                    <p:nvPicPr>
                      <p:cNvPr id="28675" name="Object 2867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50797" y="1612346"/>
                        <a:ext cx="462788" cy="20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859878"/>
              </p:ext>
            </p:extLst>
          </p:nvPr>
        </p:nvGraphicFramePr>
        <p:xfrm>
          <a:off x="4226173" y="1615788"/>
          <a:ext cx="733688" cy="20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8" name="Equation" r:id="rId11" imgW="825480" imgH="228600" progId="Equation.DSMT4">
                  <p:embed/>
                </p:oleObj>
              </mc:Choice>
              <mc:Fallback>
                <p:oleObj name="Equation" r:id="rId11" imgW="825480" imgH="228600" progId="Equation.DSMT4">
                  <p:embed/>
                  <p:pic>
                    <p:nvPicPr>
                      <p:cNvPr id="28675" name="Object 2867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26173" y="1615788"/>
                        <a:ext cx="733688" cy="20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Freeform: Shape 28675"/>
          <p:cNvSpPr/>
          <p:nvPr/>
        </p:nvSpPr>
        <p:spPr>
          <a:xfrm>
            <a:off x="3642158" y="1944794"/>
            <a:ext cx="209496" cy="198685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Freeform: Shape 38"/>
          <p:cNvSpPr/>
          <p:nvPr/>
        </p:nvSpPr>
        <p:spPr>
          <a:xfrm>
            <a:off x="3304436" y="1924928"/>
            <a:ext cx="209496" cy="198685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Freeform: Shape 39"/>
          <p:cNvSpPr/>
          <p:nvPr/>
        </p:nvSpPr>
        <p:spPr>
          <a:xfrm>
            <a:off x="3468782" y="2197634"/>
            <a:ext cx="209496" cy="408181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Freeform: Shape 40"/>
          <p:cNvSpPr/>
          <p:nvPr/>
        </p:nvSpPr>
        <p:spPr>
          <a:xfrm>
            <a:off x="4583084" y="1917704"/>
            <a:ext cx="209496" cy="198685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Freeform: Shape 41"/>
          <p:cNvSpPr/>
          <p:nvPr/>
        </p:nvSpPr>
        <p:spPr>
          <a:xfrm flipH="1" flipV="1">
            <a:off x="4310378" y="1930346"/>
            <a:ext cx="209496" cy="198685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8678" name="Straight Connector 28677"/>
          <p:cNvCxnSpPr/>
          <p:nvPr/>
        </p:nvCxnSpPr>
        <p:spPr>
          <a:xfrm>
            <a:off x="4418738" y="2385482"/>
            <a:ext cx="382872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0" name="TextBox 28679"/>
          <p:cNvSpPr txBox="1"/>
          <p:nvPr/>
        </p:nvSpPr>
        <p:spPr>
          <a:xfrm>
            <a:off x="5054453" y="2663606"/>
            <a:ext cx="926857" cy="639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in phase:</a:t>
            </a:r>
          </a:p>
          <a:p>
            <a:r>
              <a:rPr lang="en-AU" sz="889" dirty="0"/>
              <a:t>  constructive</a:t>
            </a:r>
          </a:p>
          <a:p>
            <a:r>
              <a:rPr lang="en-AU" sz="889" dirty="0"/>
              <a:t>    interference</a:t>
            </a:r>
          </a:p>
          <a:p>
            <a:r>
              <a:rPr lang="en-AU" sz="889" dirty="0"/>
              <a:t>            </a:t>
            </a:r>
            <a:r>
              <a:rPr lang="en-AU" sz="889" b="1" dirty="0">
                <a:solidFill>
                  <a:srgbClr val="00B050"/>
                </a:solidFill>
              </a:rPr>
              <a:t>ON</a:t>
            </a:r>
            <a:r>
              <a:rPr lang="en-AU" sz="889" dirty="0"/>
              <a:t>           </a:t>
            </a:r>
            <a:endParaRPr lang="en-US" sz="889" dirty="0"/>
          </a:p>
        </p:txBody>
      </p:sp>
      <p:sp>
        <p:nvSpPr>
          <p:cNvPr id="47" name="Freeform: Shape 46"/>
          <p:cNvSpPr/>
          <p:nvPr/>
        </p:nvSpPr>
        <p:spPr>
          <a:xfrm>
            <a:off x="5215185" y="1910480"/>
            <a:ext cx="209496" cy="198685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Freeform: Shape 47"/>
          <p:cNvSpPr/>
          <p:nvPr/>
        </p:nvSpPr>
        <p:spPr>
          <a:xfrm>
            <a:off x="5542071" y="1919510"/>
            <a:ext cx="209496" cy="198685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Freeform: Shape 48"/>
          <p:cNvSpPr/>
          <p:nvPr/>
        </p:nvSpPr>
        <p:spPr>
          <a:xfrm>
            <a:off x="5366889" y="2199440"/>
            <a:ext cx="209496" cy="408181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/>
          <p:cNvSpPr txBox="1"/>
          <p:nvPr/>
        </p:nvSpPr>
        <p:spPr>
          <a:xfrm>
            <a:off x="4203827" y="2600396"/>
            <a:ext cx="930063" cy="639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>
                <a:sym typeface="Symbol" panose="05050102010706020507" pitchFamily="18" charset="2"/>
              </a:rPr>
              <a:t> out of </a:t>
            </a:r>
            <a:r>
              <a:rPr lang="en-AU" sz="889" dirty="0"/>
              <a:t>phase:</a:t>
            </a:r>
          </a:p>
          <a:p>
            <a:r>
              <a:rPr lang="en-AU" sz="889" dirty="0"/>
              <a:t>  destructive</a:t>
            </a:r>
          </a:p>
          <a:p>
            <a:r>
              <a:rPr lang="en-AU" sz="889" dirty="0"/>
              <a:t>    interference</a:t>
            </a:r>
          </a:p>
          <a:p>
            <a:r>
              <a:rPr lang="en-AU" sz="889" dirty="0"/>
              <a:t>            </a:t>
            </a:r>
            <a:r>
              <a:rPr lang="en-AU" sz="889" dirty="0">
                <a:solidFill>
                  <a:srgbClr val="FF0000"/>
                </a:solidFill>
              </a:rPr>
              <a:t>OFF</a:t>
            </a:r>
            <a:r>
              <a:rPr lang="en-AU" sz="889" dirty="0"/>
              <a:t>          </a:t>
            </a:r>
            <a:endParaRPr lang="en-US" sz="889" dirty="0"/>
          </a:p>
        </p:txBody>
      </p:sp>
      <p:sp>
        <p:nvSpPr>
          <p:cNvPr id="55" name="Freeform: Shape 54"/>
          <p:cNvSpPr/>
          <p:nvPr/>
        </p:nvSpPr>
        <p:spPr>
          <a:xfrm>
            <a:off x="3642158" y="1944794"/>
            <a:ext cx="209496" cy="198685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Freeform: Shape 55"/>
          <p:cNvSpPr/>
          <p:nvPr/>
        </p:nvSpPr>
        <p:spPr>
          <a:xfrm>
            <a:off x="3304436" y="1924928"/>
            <a:ext cx="209496" cy="198685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Freeform: Shape 56"/>
          <p:cNvSpPr/>
          <p:nvPr/>
        </p:nvSpPr>
        <p:spPr>
          <a:xfrm>
            <a:off x="3468782" y="2197634"/>
            <a:ext cx="209496" cy="408181"/>
          </a:xfrm>
          <a:custGeom>
            <a:avLst/>
            <a:gdLst>
              <a:gd name="connsiteX0" fmla="*/ 0 w 235712"/>
              <a:gd name="connsiteY0" fmla="*/ 211356 h 223548"/>
              <a:gd name="connsiteX1" fmla="*/ 130048 w 235712"/>
              <a:gd name="connsiteY1" fmla="*/ 28 h 223548"/>
              <a:gd name="connsiteX2" fmla="*/ 235712 w 235712"/>
              <a:gd name="connsiteY2" fmla="*/ 223548 h 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712" h="223548">
                <a:moveTo>
                  <a:pt x="0" y="211356"/>
                </a:moveTo>
                <a:cubicBezTo>
                  <a:pt x="45381" y="104676"/>
                  <a:pt x="90763" y="-2004"/>
                  <a:pt x="130048" y="28"/>
                </a:cubicBezTo>
                <a:cubicBezTo>
                  <a:pt x="169333" y="2060"/>
                  <a:pt x="202522" y="112804"/>
                  <a:pt x="235712" y="22354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" name="TextBox 57"/>
          <p:cNvSpPr txBox="1"/>
          <p:nvPr/>
        </p:nvSpPr>
        <p:spPr>
          <a:xfrm>
            <a:off x="3205108" y="2602202"/>
            <a:ext cx="926857" cy="639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in phase:</a:t>
            </a:r>
          </a:p>
          <a:p>
            <a:r>
              <a:rPr lang="en-AU" sz="889" dirty="0"/>
              <a:t>  constructive</a:t>
            </a:r>
          </a:p>
          <a:p>
            <a:r>
              <a:rPr lang="en-AU" sz="889" dirty="0"/>
              <a:t>    interference</a:t>
            </a:r>
          </a:p>
          <a:p>
            <a:r>
              <a:rPr lang="en-AU" sz="889" dirty="0"/>
              <a:t>            </a:t>
            </a:r>
            <a:r>
              <a:rPr lang="en-AU" sz="889" b="1" dirty="0">
                <a:solidFill>
                  <a:srgbClr val="00B050"/>
                </a:solidFill>
              </a:rPr>
              <a:t>ON</a:t>
            </a:r>
            <a:r>
              <a:rPr lang="en-AU" sz="889" dirty="0"/>
              <a:t>           </a:t>
            </a:r>
            <a:endParaRPr lang="en-US" sz="889" dirty="0"/>
          </a:p>
        </p:txBody>
      </p:sp>
      <p:sp>
        <p:nvSpPr>
          <p:cNvPr id="64" name="TextBox 63"/>
          <p:cNvSpPr txBox="1"/>
          <p:nvPr/>
        </p:nvSpPr>
        <p:spPr>
          <a:xfrm>
            <a:off x="2267793" y="444033"/>
            <a:ext cx="896399" cy="242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78" dirty="0"/>
              <a:t>reflected light</a:t>
            </a:r>
            <a:endParaRPr lang="en-US" sz="978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2616349" y="664363"/>
            <a:ext cx="5418" cy="43524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88" name="Picture 16" descr="Image result for image CD surfac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0"/>
          <a:stretch/>
        </p:blipFill>
        <p:spPr bwMode="auto">
          <a:xfrm>
            <a:off x="1727799" y="2674444"/>
            <a:ext cx="1267958" cy="5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677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579" t="9662" r="6388"/>
          <a:stretch/>
        </p:blipFill>
        <p:spPr>
          <a:xfrm>
            <a:off x="1872277" y="1807562"/>
            <a:ext cx="3854006" cy="1124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838" t="4727" r="5985"/>
          <a:stretch/>
        </p:blipFill>
        <p:spPr>
          <a:xfrm>
            <a:off x="1731409" y="453061"/>
            <a:ext cx="3994874" cy="1185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5655" y="2829759"/>
            <a:ext cx="3836307" cy="2017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711" dirty="0"/>
              <a:t>-10                                    -5                                      0                                      5                                    10         </a:t>
            </a:r>
            <a:endParaRPr lang="en-US" sz="711" dirty="0"/>
          </a:p>
        </p:txBody>
      </p:sp>
      <p:sp>
        <p:nvSpPr>
          <p:cNvPr id="7" name="TextBox 6"/>
          <p:cNvSpPr txBox="1"/>
          <p:nvPr/>
        </p:nvSpPr>
        <p:spPr>
          <a:xfrm>
            <a:off x="3237615" y="2948955"/>
            <a:ext cx="1192955" cy="201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11" dirty="0"/>
              <a:t>position along screen (mm)</a:t>
            </a:r>
            <a:endParaRPr lang="en-US" sz="711" dirty="0"/>
          </a:p>
        </p:txBody>
      </p:sp>
      <p:sp>
        <p:nvSpPr>
          <p:cNvPr id="8" name="TextBox 7"/>
          <p:cNvSpPr txBox="1"/>
          <p:nvPr/>
        </p:nvSpPr>
        <p:spPr>
          <a:xfrm>
            <a:off x="2025789" y="1542080"/>
            <a:ext cx="3836307" cy="2017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711" dirty="0"/>
              <a:t>-10                                    -5                                      0                                      5                                    10         </a:t>
            </a:r>
            <a:endParaRPr lang="en-US" sz="711" dirty="0"/>
          </a:p>
        </p:txBody>
      </p:sp>
      <p:sp>
        <p:nvSpPr>
          <p:cNvPr id="10" name="Rectangle 9"/>
          <p:cNvSpPr/>
          <p:nvPr/>
        </p:nvSpPr>
        <p:spPr>
          <a:xfrm>
            <a:off x="2067325" y="1157402"/>
            <a:ext cx="3402506" cy="115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2148595" y="2437856"/>
            <a:ext cx="3402506" cy="115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89725" y="691852"/>
            <a:ext cx="751053" cy="2017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711" dirty="0"/>
              <a:t>intensity  (</a:t>
            </a:r>
            <a:r>
              <a:rPr lang="en-AU" sz="711" dirty="0" err="1"/>
              <a:t>a.u</a:t>
            </a:r>
            <a:r>
              <a:rPr lang="en-AU" sz="711" dirty="0"/>
              <a:t>.)</a:t>
            </a:r>
            <a:endParaRPr lang="en-US" sz="711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416265" y="1981238"/>
            <a:ext cx="737702" cy="2017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711" dirty="0"/>
              <a:t>intensity  (</a:t>
            </a:r>
            <a:r>
              <a:rPr lang="en-AU" sz="711" dirty="0" err="1"/>
              <a:t>a.u</a:t>
            </a:r>
            <a:r>
              <a:rPr lang="en-AU" sz="711" dirty="0"/>
              <a:t>.)</a:t>
            </a:r>
            <a:endParaRPr lang="en-US" sz="711" dirty="0"/>
          </a:p>
        </p:txBody>
      </p:sp>
      <p:sp>
        <p:nvSpPr>
          <p:cNvPr id="15" name="Rectangle 14"/>
          <p:cNvSpPr/>
          <p:nvPr/>
        </p:nvSpPr>
        <p:spPr>
          <a:xfrm>
            <a:off x="1883113" y="460285"/>
            <a:ext cx="75852" cy="46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/>
          <p:cNvSpPr/>
          <p:nvPr/>
        </p:nvSpPr>
        <p:spPr>
          <a:xfrm>
            <a:off x="1902979" y="1733516"/>
            <a:ext cx="75852" cy="46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77986"/>
              </p:ext>
            </p:extLst>
          </p:nvPr>
        </p:nvGraphicFramePr>
        <p:xfrm>
          <a:off x="1971721" y="1823592"/>
          <a:ext cx="1625401" cy="409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8" name="Equation" r:id="rId5" imgW="2565360" imgH="647640" progId="Equation.DSMT4">
                  <p:embed/>
                </p:oleObj>
              </mc:Choice>
              <mc:Fallback>
                <p:oleObj name="Equation" r:id="rId5" imgW="2565360" imgH="64764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1721" y="1823592"/>
                        <a:ext cx="1625401" cy="409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138491"/>
              </p:ext>
            </p:extLst>
          </p:nvPr>
        </p:nvGraphicFramePr>
        <p:xfrm>
          <a:off x="1959079" y="557585"/>
          <a:ext cx="1625401" cy="409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9" name="Equation" r:id="rId7" imgW="2565360" imgH="647640" progId="Equation.DSMT4">
                  <p:embed/>
                </p:oleObj>
              </mc:Choice>
              <mc:Fallback>
                <p:oleObj name="Equation" r:id="rId7" imgW="2565360" imgH="64764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59079" y="557585"/>
                        <a:ext cx="1625401" cy="409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40699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Image result for images double slit experim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4" t="65055" r="6745" b="21595"/>
          <a:stretch/>
        </p:blipFill>
        <p:spPr bwMode="auto">
          <a:xfrm>
            <a:off x="1688067" y="438613"/>
            <a:ext cx="4175473" cy="36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27915" y="973191"/>
            <a:ext cx="1567609" cy="543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78" dirty="0"/>
              <a:t>closely spaced fringes due to interference of light from the two slits</a:t>
            </a:r>
            <a:endParaRPr lang="en-US" sz="978" dirty="0"/>
          </a:p>
        </p:txBody>
      </p:sp>
      <p:sp>
        <p:nvSpPr>
          <p:cNvPr id="6" name="TextBox 5"/>
          <p:cNvSpPr txBox="1"/>
          <p:nvPr/>
        </p:nvSpPr>
        <p:spPr>
          <a:xfrm>
            <a:off x="1686260" y="1003893"/>
            <a:ext cx="1567609" cy="543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78" dirty="0"/>
              <a:t>widely spaced fringes due to interference of light from the two single slits</a:t>
            </a:r>
            <a:endParaRPr lang="en-US" sz="978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16553" y="727573"/>
            <a:ext cx="577920" cy="303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0"/>
          </p:cNvCxnSpPr>
          <p:nvPr/>
        </p:nvCxnSpPr>
        <p:spPr>
          <a:xfrm flipH="1" flipV="1">
            <a:off x="3862491" y="727574"/>
            <a:ext cx="249229" cy="24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4" name="Picture 4" descr="Image result for images double slit intensity and envelop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9" t="10014" r="3172" b="6614"/>
          <a:stretch/>
        </p:blipFill>
        <p:spPr bwMode="auto">
          <a:xfrm>
            <a:off x="4267035" y="1576100"/>
            <a:ext cx="1368949" cy="16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883114" y="3086213"/>
            <a:ext cx="1106393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incident plane wave</a:t>
            </a:r>
            <a:endParaRPr lang="en-US" sz="889" dirty="0"/>
          </a:p>
        </p:txBody>
      </p:sp>
      <p:sp>
        <p:nvSpPr>
          <p:cNvPr id="12" name="Rectangle 11"/>
          <p:cNvSpPr/>
          <p:nvPr/>
        </p:nvSpPr>
        <p:spPr>
          <a:xfrm>
            <a:off x="2703037" y="1818398"/>
            <a:ext cx="68628" cy="5020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/>
          <p:cNvSpPr/>
          <p:nvPr/>
        </p:nvSpPr>
        <p:spPr>
          <a:xfrm>
            <a:off x="2701231" y="2517320"/>
            <a:ext cx="68628" cy="5020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/>
          <p:cNvSpPr/>
          <p:nvPr/>
        </p:nvSpPr>
        <p:spPr>
          <a:xfrm>
            <a:off x="2706649" y="2356586"/>
            <a:ext cx="61404" cy="108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623573" y="1807563"/>
            <a:ext cx="0" cy="12136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06183" y="1794921"/>
            <a:ext cx="0" cy="12136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51537" y="1796727"/>
            <a:ext cx="0" cy="12136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379763" y="1798533"/>
            <a:ext cx="0" cy="12136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843906" y="2414378"/>
            <a:ext cx="516516" cy="72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842100" y="2157926"/>
            <a:ext cx="539994" cy="1860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854742" y="2519126"/>
            <a:ext cx="523740" cy="939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Image result for images double slit experim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4" t="65055" r="6745" b="21595"/>
          <a:stretch/>
        </p:blipFill>
        <p:spPr bwMode="auto">
          <a:xfrm rot="5400000">
            <a:off x="2981934" y="2284478"/>
            <a:ext cx="1326508" cy="24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015476" y="3088019"/>
            <a:ext cx="1367682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image on a distant screen</a:t>
            </a:r>
            <a:endParaRPr lang="en-US" sz="889" dirty="0"/>
          </a:p>
        </p:txBody>
      </p:sp>
      <p:sp>
        <p:nvSpPr>
          <p:cNvPr id="32" name="TextBox 31"/>
          <p:cNvSpPr txBox="1"/>
          <p:nvPr/>
        </p:nvSpPr>
        <p:spPr>
          <a:xfrm>
            <a:off x="4536131" y="3098855"/>
            <a:ext cx="955711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intensity pattern</a:t>
            </a:r>
            <a:endParaRPr lang="en-US" sz="889" dirty="0"/>
          </a:p>
        </p:txBody>
      </p:sp>
      <p:sp>
        <p:nvSpPr>
          <p:cNvPr id="27" name="Freeform: Shape 26"/>
          <p:cNvSpPr/>
          <p:nvPr/>
        </p:nvSpPr>
        <p:spPr>
          <a:xfrm>
            <a:off x="4230914" y="1876190"/>
            <a:ext cx="498456" cy="382872"/>
          </a:xfrm>
          <a:custGeom>
            <a:avLst/>
            <a:gdLst>
              <a:gd name="connsiteX0" fmla="*/ 264160 w 560832"/>
              <a:gd name="connsiteY0" fmla="*/ 430784 h 430784"/>
              <a:gd name="connsiteX1" fmla="*/ 560832 w 560832"/>
              <a:gd name="connsiteY1" fmla="*/ 239776 h 430784"/>
              <a:gd name="connsiteX2" fmla="*/ 540512 w 560832"/>
              <a:gd name="connsiteY2" fmla="*/ 20320 h 430784"/>
              <a:gd name="connsiteX3" fmla="*/ 0 w 560832"/>
              <a:gd name="connsiteY3" fmla="*/ 0 h 430784"/>
              <a:gd name="connsiteX4" fmla="*/ 16256 w 560832"/>
              <a:gd name="connsiteY4" fmla="*/ 300736 h 430784"/>
              <a:gd name="connsiteX5" fmla="*/ 264160 w 560832"/>
              <a:gd name="connsiteY5" fmla="*/ 430784 h 430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832" h="430784">
                <a:moveTo>
                  <a:pt x="264160" y="430784"/>
                </a:moveTo>
                <a:lnTo>
                  <a:pt x="560832" y="239776"/>
                </a:lnTo>
                <a:lnTo>
                  <a:pt x="540512" y="20320"/>
                </a:lnTo>
                <a:lnTo>
                  <a:pt x="0" y="0"/>
                </a:lnTo>
                <a:lnTo>
                  <a:pt x="16256" y="300736"/>
                </a:lnTo>
                <a:lnTo>
                  <a:pt x="264160" y="4307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/>
          <p:cNvSpPr txBox="1"/>
          <p:nvPr/>
        </p:nvSpPr>
        <p:spPr>
          <a:xfrm>
            <a:off x="4657132" y="2616650"/>
            <a:ext cx="762132" cy="36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89" dirty="0"/>
              <a:t>single slit envelope</a:t>
            </a:r>
            <a:endParaRPr lang="en-US" sz="889" dirty="0"/>
          </a:p>
        </p:txBody>
      </p:sp>
      <p:sp>
        <p:nvSpPr>
          <p:cNvPr id="35" name="TextBox 34"/>
          <p:cNvSpPr txBox="1"/>
          <p:nvPr/>
        </p:nvSpPr>
        <p:spPr>
          <a:xfrm>
            <a:off x="3858881" y="1628768"/>
            <a:ext cx="1081795" cy="50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89" dirty="0"/>
              <a:t>closely spaced fringes from the two slits</a:t>
            </a:r>
            <a:endParaRPr lang="en-US" sz="889" dirty="0"/>
          </a:p>
        </p:txBody>
      </p:sp>
      <p:cxnSp>
        <p:nvCxnSpPr>
          <p:cNvPr id="30720" name="Straight Arrow Connector 30719"/>
          <p:cNvCxnSpPr/>
          <p:nvPr/>
        </p:nvCxnSpPr>
        <p:spPr>
          <a:xfrm flipH="1">
            <a:off x="3685502" y="2038730"/>
            <a:ext cx="465948" cy="29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3" name="Straight Arrow Connector 30722"/>
          <p:cNvCxnSpPr/>
          <p:nvPr/>
        </p:nvCxnSpPr>
        <p:spPr>
          <a:xfrm>
            <a:off x="4657131" y="2020670"/>
            <a:ext cx="512904" cy="19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6" name="Straight Arrow Connector 30725"/>
          <p:cNvCxnSpPr/>
          <p:nvPr/>
        </p:nvCxnSpPr>
        <p:spPr>
          <a:xfrm flipH="1" flipV="1">
            <a:off x="4574054" y="2529962"/>
            <a:ext cx="220332" cy="24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163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741" t="9371" r="5905"/>
          <a:stretch/>
        </p:blipFill>
        <p:spPr>
          <a:xfrm>
            <a:off x="1796425" y="702289"/>
            <a:ext cx="3868454" cy="1207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1743" y="1803950"/>
            <a:ext cx="3836307" cy="2017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711" dirty="0"/>
              <a:t>-10                                    -5                                      0                                      5                                    10         </a:t>
            </a:r>
            <a:endParaRPr lang="en-US" sz="711" dirty="0"/>
          </a:p>
        </p:txBody>
      </p:sp>
      <p:sp>
        <p:nvSpPr>
          <p:cNvPr id="6" name="TextBox 5"/>
          <p:cNvSpPr txBox="1"/>
          <p:nvPr/>
        </p:nvSpPr>
        <p:spPr>
          <a:xfrm>
            <a:off x="3143703" y="1923146"/>
            <a:ext cx="1192955" cy="201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11" dirty="0"/>
              <a:t>position along screen (mm)</a:t>
            </a:r>
            <a:endParaRPr lang="en-US" sz="711" dirty="0"/>
          </a:p>
        </p:txBody>
      </p:sp>
      <p:sp>
        <p:nvSpPr>
          <p:cNvPr id="7" name="Rectangle 6"/>
          <p:cNvSpPr/>
          <p:nvPr/>
        </p:nvSpPr>
        <p:spPr>
          <a:xfrm>
            <a:off x="1998697" y="1399406"/>
            <a:ext cx="3532538" cy="11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28320" y="991648"/>
            <a:ext cx="751053" cy="2017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711" dirty="0"/>
              <a:t>intensity  (</a:t>
            </a:r>
            <a:r>
              <a:rPr lang="en-AU" sz="711" dirty="0" err="1"/>
              <a:t>a.u</a:t>
            </a:r>
            <a:r>
              <a:rPr lang="en-AU" sz="711" dirty="0"/>
              <a:t>.)</a:t>
            </a:r>
            <a:endParaRPr lang="en-US" sz="711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459772"/>
              </p:ext>
            </p:extLst>
          </p:nvPr>
        </p:nvGraphicFramePr>
        <p:xfrm>
          <a:off x="1865902" y="740330"/>
          <a:ext cx="1633867" cy="409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7" name="Equation" r:id="rId4" imgW="2577960" imgH="647640" progId="Equation.DSMT4">
                  <p:embed/>
                </p:oleObj>
              </mc:Choice>
              <mc:Fallback>
                <p:oleObj name="Equation" r:id="rId4" imgW="2577960" imgH="64764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65902" y="740330"/>
                        <a:ext cx="1633867" cy="409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54040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Image result for string instruments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64" y="273478"/>
            <a:ext cx="2548155" cy="16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0307" y="1663084"/>
            <a:ext cx="3395481" cy="25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067" dirty="0"/>
              <a:t>violin       viola      cello          double bass                         harp</a:t>
            </a:r>
            <a:endParaRPr lang="en-US" sz="1067" dirty="0"/>
          </a:p>
        </p:txBody>
      </p:sp>
      <p:pic>
        <p:nvPicPr>
          <p:cNvPr id="33798" name="Picture 6" descr="Image result for string instruments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627" y="395270"/>
            <a:ext cx="925772" cy="1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Image result for string instruments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565" y="2291571"/>
            <a:ext cx="1049588" cy="7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Image result for string instruments 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30" y="2078463"/>
            <a:ext cx="1170063" cy="11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Image result for images piano strin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99" y="2080099"/>
            <a:ext cx="1225597" cy="9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21013" y="3032031"/>
            <a:ext cx="80502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33" dirty="0"/>
              <a:t>piano strings</a:t>
            </a:r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3332495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1"/>
          <p:cNvGrpSpPr>
            <a:grpSpLocks/>
          </p:cNvGrpSpPr>
          <p:nvPr/>
        </p:nvGrpSpPr>
        <p:grpSpPr bwMode="auto">
          <a:xfrm>
            <a:off x="1804831" y="793857"/>
            <a:ext cx="1412976" cy="1325622"/>
            <a:chOff x="536" y="698"/>
            <a:chExt cx="1569" cy="1472"/>
          </a:xfrm>
        </p:grpSpPr>
        <p:sp>
          <p:nvSpPr>
            <p:cNvPr id="62" name="Oval 29"/>
            <p:cNvSpPr>
              <a:spLocks noChangeArrowheads="1"/>
            </p:cNvSpPr>
            <p:nvPr/>
          </p:nvSpPr>
          <p:spPr bwMode="auto">
            <a:xfrm>
              <a:off x="536" y="698"/>
              <a:ext cx="1569" cy="147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63" name="Oval 30"/>
            <p:cNvSpPr>
              <a:spLocks noChangeArrowheads="1"/>
            </p:cNvSpPr>
            <p:nvPr/>
          </p:nvSpPr>
          <p:spPr bwMode="auto">
            <a:xfrm>
              <a:off x="536" y="698"/>
              <a:ext cx="1569" cy="1472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</p:grpSp>
      <p:grpSp>
        <p:nvGrpSpPr>
          <p:cNvPr id="43" name="Group 34"/>
          <p:cNvGrpSpPr>
            <a:grpSpLocks/>
          </p:cNvGrpSpPr>
          <p:nvPr/>
        </p:nvGrpSpPr>
        <p:grpSpPr bwMode="auto">
          <a:xfrm>
            <a:off x="2157849" y="1286461"/>
            <a:ext cx="3441033" cy="441062"/>
            <a:chOff x="928" y="1245"/>
            <a:chExt cx="3821" cy="394"/>
          </a:xfrm>
        </p:grpSpPr>
        <p:sp>
          <p:nvSpPr>
            <p:cNvPr id="60" name="Rectangle 32"/>
            <p:cNvSpPr>
              <a:spLocks noChangeArrowheads="1"/>
            </p:cNvSpPr>
            <p:nvPr/>
          </p:nvSpPr>
          <p:spPr bwMode="auto">
            <a:xfrm>
              <a:off x="928" y="1245"/>
              <a:ext cx="3819" cy="3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61" name="Rectangle 33"/>
            <p:cNvSpPr>
              <a:spLocks noChangeArrowheads="1"/>
            </p:cNvSpPr>
            <p:nvPr/>
          </p:nvSpPr>
          <p:spPr bwMode="auto">
            <a:xfrm>
              <a:off x="928" y="1245"/>
              <a:ext cx="3821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</p:grpSp>
      <p:sp>
        <p:nvSpPr>
          <p:cNvPr id="44" name="Oval 35"/>
          <p:cNvSpPr>
            <a:spLocks noChangeArrowheads="1"/>
          </p:cNvSpPr>
          <p:nvPr/>
        </p:nvSpPr>
        <p:spPr bwMode="auto">
          <a:xfrm>
            <a:off x="2421713" y="1764659"/>
            <a:ext cx="266566" cy="266566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45" name="Oval 36"/>
          <p:cNvSpPr>
            <a:spLocks noChangeArrowheads="1"/>
          </p:cNvSpPr>
          <p:nvPr/>
        </p:nvSpPr>
        <p:spPr bwMode="auto">
          <a:xfrm>
            <a:off x="2421713" y="882112"/>
            <a:ext cx="266566" cy="266566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46" name="Rectangle 37"/>
          <p:cNvSpPr>
            <a:spLocks noChangeArrowheads="1"/>
          </p:cNvSpPr>
          <p:nvPr/>
        </p:nvSpPr>
        <p:spPr bwMode="auto">
          <a:xfrm>
            <a:off x="2730984" y="1319037"/>
            <a:ext cx="81698" cy="367639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47" name="Rectangle 38"/>
          <p:cNvSpPr>
            <a:spLocks noChangeArrowheads="1"/>
          </p:cNvSpPr>
          <p:nvPr/>
        </p:nvSpPr>
        <p:spPr bwMode="auto">
          <a:xfrm>
            <a:off x="5391755" y="1205411"/>
            <a:ext cx="44127" cy="264764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5325114" y="1161286"/>
            <a:ext cx="176509" cy="882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49" name="Rectangle 40"/>
          <p:cNvSpPr>
            <a:spLocks noChangeArrowheads="1"/>
          </p:cNvSpPr>
          <p:nvPr/>
        </p:nvSpPr>
        <p:spPr bwMode="auto">
          <a:xfrm>
            <a:off x="5391755" y="1205411"/>
            <a:ext cx="44127" cy="264764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50" name="Rectangle 41"/>
          <p:cNvSpPr>
            <a:spLocks noChangeArrowheads="1"/>
          </p:cNvSpPr>
          <p:nvPr/>
        </p:nvSpPr>
        <p:spPr bwMode="auto">
          <a:xfrm>
            <a:off x="5325114" y="1161286"/>
            <a:ext cx="176509" cy="882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51" name="Rectangle 42"/>
          <p:cNvSpPr>
            <a:spLocks noChangeArrowheads="1"/>
          </p:cNvSpPr>
          <p:nvPr/>
        </p:nvSpPr>
        <p:spPr bwMode="auto">
          <a:xfrm>
            <a:off x="5156707" y="1132466"/>
            <a:ext cx="44128" cy="264764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52" name="Rectangle 43"/>
          <p:cNvSpPr>
            <a:spLocks noChangeArrowheads="1"/>
          </p:cNvSpPr>
          <p:nvPr/>
        </p:nvSpPr>
        <p:spPr bwMode="auto">
          <a:xfrm>
            <a:off x="5090068" y="1088340"/>
            <a:ext cx="176509" cy="882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53" name="Rectangle 45"/>
          <p:cNvSpPr>
            <a:spLocks noChangeArrowheads="1"/>
          </p:cNvSpPr>
          <p:nvPr/>
        </p:nvSpPr>
        <p:spPr bwMode="auto">
          <a:xfrm>
            <a:off x="5090068" y="1088340"/>
            <a:ext cx="176509" cy="882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60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771832" y="1359884"/>
            <a:ext cx="24100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45"/>
          <p:cNvSpPr>
            <a:spLocks noChangeArrowheads="1"/>
          </p:cNvSpPr>
          <p:nvPr/>
        </p:nvSpPr>
        <p:spPr bwMode="auto">
          <a:xfrm flipV="1">
            <a:off x="5467852" y="1033095"/>
            <a:ext cx="176509" cy="10084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56" name="Rectangle 44"/>
          <p:cNvSpPr>
            <a:spLocks noChangeArrowheads="1"/>
          </p:cNvSpPr>
          <p:nvPr/>
        </p:nvSpPr>
        <p:spPr bwMode="auto">
          <a:xfrm>
            <a:off x="5521011" y="1114793"/>
            <a:ext cx="64607" cy="49018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600"/>
          </a:p>
        </p:txBody>
      </p:sp>
      <p:cxnSp>
        <p:nvCxnSpPr>
          <p:cNvPr id="57" name="Straight Connector 56"/>
          <p:cNvCxnSpPr/>
          <p:nvPr/>
        </p:nvCxnSpPr>
        <p:spPr>
          <a:xfrm>
            <a:off x="2771833" y="1441582"/>
            <a:ext cx="26222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771832" y="1564129"/>
            <a:ext cx="27856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25"/>
          <p:cNvSpPr>
            <a:spLocks noChangeArrowheads="1"/>
          </p:cNvSpPr>
          <p:nvPr/>
        </p:nvSpPr>
        <p:spPr bwMode="auto">
          <a:xfrm>
            <a:off x="2250258" y="1350168"/>
            <a:ext cx="4603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44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bridge</a:t>
            </a: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45859" y="2129030"/>
            <a:ext cx="1768369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>
                <a:latin typeface="Calibri" panose="020F0502020204030204" pitchFamily="34" charset="0"/>
                <a:cs typeface="Calibri" panose="020F0502020204030204" pitchFamily="34" charset="0"/>
              </a:rPr>
              <a:t>belly of instruments acts</a:t>
            </a:r>
          </a:p>
          <a:p>
            <a:r>
              <a:rPr lang="en-AU" sz="1244" dirty="0">
                <a:latin typeface="Calibri" panose="020F0502020204030204" pitchFamily="34" charset="0"/>
                <a:cs typeface="Calibri" panose="020F0502020204030204" pitchFamily="34" charset="0"/>
              </a:rPr>
              <a:t> as an amplifier</a:t>
            </a:r>
            <a:endParaRPr lang="en-US" sz="1244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4268" y="406105"/>
            <a:ext cx="2034083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dirty="0">
                <a:latin typeface="Calibri" panose="020F0502020204030204" pitchFamily="34" charset="0"/>
                <a:cs typeface="Calibri" panose="020F0502020204030204" pitchFamily="34" charset="0"/>
              </a:rPr>
              <a:t>tuning knobs used to change</a:t>
            </a:r>
          </a:p>
          <a:p>
            <a:r>
              <a:rPr lang="en-AU" sz="1244" dirty="0">
                <a:latin typeface="Calibri" panose="020F0502020204030204" pitchFamily="34" charset="0"/>
                <a:cs typeface="Calibri" panose="020F0502020204030204" pitchFamily="34" charset="0"/>
              </a:rPr>
              <a:t> string tension   </a:t>
            </a:r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U" sz="1244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1244" dirty="0"/>
          </a:p>
        </p:txBody>
      </p:sp>
      <p:sp>
        <p:nvSpPr>
          <p:cNvPr id="66" name="TextBox 65"/>
          <p:cNvSpPr txBox="1"/>
          <p:nvPr/>
        </p:nvSpPr>
        <p:spPr>
          <a:xfrm>
            <a:off x="3107583" y="828709"/>
            <a:ext cx="1298753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44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string</a:t>
            </a:r>
          </a:p>
          <a:p>
            <a:r>
              <a:rPr lang="en-US" altLang="en-US" sz="1244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linear density </a:t>
            </a:r>
            <a:r>
              <a:rPr lang="en-US" altLang="en-US" sz="1244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en-US" sz="1244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sz="1600" dirty="0"/>
          </a:p>
        </p:txBody>
      </p:sp>
      <p:pic>
        <p:nvPicPr>
          <p:cNvPr id="34818" name="Picture 2" descr="Image result for clip art hand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9641" r="48975" b="16923"/>
          <a:stretch/>
        </p:blipFill>
        <p:spPr bwMode="auto">
          <a:xfrm rot="18963226">
            <a:off x="5239596" y="1803818"/>
            <a:ext cx="418093" cy="56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3641522" y="1748545"/>
            <a:ext cx="1822214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44" dirty="0"/>
              <a:t>fingers are used to change the length </a:t>
            </a:r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AU" sz="1244" dirty="0"/>
              <a:t> of the string</a:t>
            </a:r>
            <a:endParaRPr lang="en-US" sz="1244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4353168" y="1468917"/>
            <a:ext cx="147095" cy="34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31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1879411" y="1074325"/>
            <a:ext cx="581716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1441" y="770920"/>
            <a:ext cx="6158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train (s)</a:t>
            </a:r>
            <a:endParaRPr lang="en-US" sz="1067" dirty="0"/>
          </a:p>
        </p:txBody>
      </p:sp>
      <p:sp>
        <p:nvSpPr>
          <p:cNvPr id="4" name="Oval 3"/>
          <p:cNvSpPr/>
          <p:nvPr/>
        </p:nvSpPr>
        <p:spPr>
          <a:xfrm>
            <a:off x="3230390" y="1023757"/>
            <a:ext cx="65016" cy="6501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2925178" y="758278"/>
            <a:ext cx="7553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person (o)</a:t>
            </a:r>
            <a:endParaRPr lang="en-US" sz="1067" dirty="0"/>
          </a:p>
        </p:txBody>
      </p:sp>
      <p:sp>
        <p:nvSpPr>
          <p:cNvPr id="6" name="TextBox 5"/>
          <p:cNvSpPr txBox="1"/>
          <p:nvPr/>
        </p:nvSpPr>
        <p:spPr>
          <a:xfrm>
            <a:off x="3631324" y="933460"/>
            <a:ext cx="209223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source  approaching observer  </a:t>
            </a:r>
            <a:r>
              <a:rPr lang="en-AU" sz="1067" i="1" dirty="0" err="1"/>
              <a:t>f</a:t>
            </a:r>
            <a:r>
              <a:rPr lang="en-AU" sz="1067" i="1" baseline="-25000" dirty="0" err="1"/>
              <a:t>o</a:t>
            </a:r>
            <a:r>
              <a:rPr lang="en-AU" sz="1067" dirty="0"/>
              <a:t> </a:t>
            </a:r>
            <a:r>
              <a:rPr lang="en-AU" sz="1067" dirty="0">
                <a:sym typeface="Symbol" panose="05050102010706020507" pitchFamily="18" charset="2"/>
              </a:rPr>
              <a:t></a:t>
            </a:r>
            <a:endParaRPr lang="en-US" sz="1067" dirty="0"/>
          </a:p>
        </p:txBody>
      </p:sp>
      <p:sp>
        <p:nvSpPr>
          <p:cNvPr id="8" name="TextBox 7"/>
          <p:cNvSpPr txBox="1"/>
          <p:nvPr/>
        </p:nvSpPr>
        <p:spPr>
          <a:xfrm>
            <a:off x="1874084" y="1491514"/>
            <a:ext cx="63511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train (o)</a:t>
            </a:r>
            <a:endParaRPr lang="en-US" sz="1067" dirty="0"/>
          </a:p>
        </p:txBody>
      </p:sp>
      <p:sp>
        <p:nvSpPr>
          <p:cNvPr id="10" name="TextBox 9"/>
          <p:cNvSpPr txBox="1"/>
          <p:nvPr/>
        </p:nvSpPr>
        <p:spPr>
          <a:xfrm>
            <a:off x="2957683" y="1404824"/>
            <a:ext cx="2786660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dirty="0"/>
              <a:t>reflected sound (s) at the same frequency as heard by the person: no change in frequency upon reflection</a:t>
            </a:r>
            <a:endParaRPr lang="en-US" sz="1067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17337" y="1791308"/>
            <a:ext cx="581716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910727" y="1766024"/>
            <a:ext cx="65016" cy="6501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/>
          <a:stretch/>
        </p:blipFill>
        <p:spPr bwMode="auto">
          <a:xfrm>
            <a:off x="2576620" y="904561"/>
            <a:ext cx="352841" cy="29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/>
          <a:stretch/>
        </p:blipFill>
        <p:spPr bwMode="auto">
          <a:xfrm flipH="1">
            <a:off x="2560366" y="1628768"/>
            <a:ext cx="352841" cy="29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39305" y="1964686"/>
            <a:ext cx="206178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observer approaching source  </a:t>
            </a:r>
            <a:r>
              <a:rPr lang="en-AU" sz="1067" i="1" dirty="0" err="1"/>
              <a:t>f</a:t>
            </a:r>
            <a:r>
              <a:rPr lang="en-AU" sz="1067" i="1" baseline="-25000" dirty="0" err="1"/>
              <a:t>o</a:t>
            </a:r>
            <a:r>
              <a:rPr lang="en-AU" sz="1067" dirty="0"/>
              <a:t> </a:t>
            </a:r>
            <a:r>
              <a:rPr lang="en-AU" sz="1067" dirty="0">
                <a:sym typeface="Symbol" panose="05050102010706020507" pitchFamily="18" charset="2"/>
              </a:rPr>
              <a:t>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632106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tanding_wav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10340" r="49880" b="7231"/>
          <a:stretch/>
        </p:blipFill>
        <p:spPr bwMode="auto">
          <a:xfrm rot="60000">
            <a:off x="2056106" y="1296089"/>
            <a:ext cx="1278958" cy="204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standing_wav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98" t="13174" r="5573" b="78661"/>
          <a:stretch/>
        </p:blipFill>
        <p:spPr bwMode="auto">
          <a:xfrm rot="66357">
            <a:off x="1800344" y="692779"/>
            <a:ext cx="2843509" cy="20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38633" y="1023758"/>
            <a:ext cx="264816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44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1244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2245" y="1291048"/>
            <a:ext cx="25359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1</a:t>
            </a:r>
            <a:endParaRPr lang="en-US" sz="1067" dirty="0"/>
          </a:p>
        </p:txBody>
      </p:sp>
      <p:sp>
        <p:nvSpPr>
          <p:cNvPr id="11" name="TextBox 10"/>
          <p:cNvSpPr txBox="1"/>
          <p:nvPr/>
        </p:nvSpPr>
        <p:spPr>
          <a:xfrm>
            <a:off x="1747663" y="1657666"/>
            <a:ext cx="25359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2</a:t>
            </a:r>
            <a:endParaRPr lang="en-US" sz="1067" dirty="0"/>
          </a:p>
        </p:txBody>
      </p:sp>
      <p:sp>
        <p:nvSpPr>
          <p:cNvPr id="12" name="TextBox 11"/>
          <p:cNvSpPr txBox="1"/>
          <p:nvPr/>
        </p:nvSpPr>
        <p:spPr>
          <a:xfrm>
            <a:off x="1747663" y="1975522"/>
            <a:ext cx="25359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3</a:t>
            </a:r>
            <a:endParaRPr lang="en-US" sz="1067" dirty="0"/>
          </a:p>
        </p:txBody>
      </p:sp>
      <p:sp>
        <p:nvSpPr>
          <p:cNvPr id="13" name="TextBox 12"/>
          <p:cNvSpPr txBox="1"/>
          <p:nvPr/>
        </p:nvSpPr>
        <p:spPr>
          <a:xfrm>
            <a:off x="1751275" y="2325887"/>
            <a:ext cx="25359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4</a:t>
            </a:r>
            <a:endParaRPr lang="en-US" sz="1067" dirty="0"/>
          </a:p>
        </p:txBody>
      </p:sp>
      <p:sp>
        <p:nvSpPr>
          <p:cNvPr id="14" name="TextBox 13"/>
          <p:cNvSpPr txBox="1"/>
          <p:nvPr/>
        </p:nvSpPr>
        <p:spPr>
          <a:xfrm>
            <a:off x="1744051" y="2672639"/>
            <a:ext cx="25359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5</a:t>
            </a:r>
            <a:endParaRPr lang="en-US" sz="1067" dirty="0"/>
          </a:p>
        </p:txBody>
      </p:sp>
      <p:sp>
        <p:nvSpPr>
          <p:cNvPr id="15" name="TextBox 14"/>
          <p:cNvSpPr txBox="1"/>
          <p:nvPr/>
        </p:nvSpPr>
        <p:spPr>
          <a:xfrm>
            <a:off x="1744051" y="3026615"/>
            <a:ext cx="25359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6</a:t>
            </a:r>
            <a:endParaRPr lang="en-US" sz="1067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342362" y="1298270"/>
            <a:ext cx="0" cy="26006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42362" y="1632380"/>
            <a:ext cx="1806" cy="2799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40556" y="1984550"/>
            <a:ext cx="1806" cy="2799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38750" y="2336720"/>
            <a:ext cx="1806" cy="2799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336944" y="2678054"/>
            <a:ext cx="1806" cy="2799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342587" y="3026613"/>
            <a:ext cx="1356" cy="2799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033236" y="1283822"/>
            <a:ext cx="1356" cy="2799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035042" y="1635992"/>
            <a:ext cx="1356" cy="2799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033236" y="2009834"/>
            <a:ext cx="1356" cy="2799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035042" y="2325884"/>
            <a:ext cx="1356" cy="2799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033236" y="2685278"/>
            <a:ext cx="1356" cy="2799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035042" y="2986881"/>
            <a:ext cx="1356" cy="2799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117894" y="1041817"/>
            <a:ext cx="1184737" cy="1083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44109" y="940684"/>
            <a:ext cx="260008" cy="256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620573"/>
              </p:ext>
            </p:extLst>
          </p:nvPr>
        </p:nvGraphicFramePr>
        <p:xfrm>
          <a:off x="3250200" y="276808"/>
          <a:ext cx="169313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3" name="Equation" r:id="rId4" imgW="190440" imgH="279360" progId="Equation.DSMT4">
                  <p:embed/>
                </p:oleObj>
              </mc:Choice>
              <mc:Fallback>
                <p:oleObj name="Equation" r:id="rId4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50200" y="276808"/>
                        <a:ext cx="169313" cy="248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Arrow Connector 35"/>
          <p:cNvCxnSpPr/>
          <p:nvPr/>
        </p:nvCxnSpPr>
        <p:spPr>
          <a:xfrm flipV="1">
            <a:off x="2173880" y="536137"/>
            <a:ext cx="2313487" cy="180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599338" y="1348839"/>
            <a:ext cx="10836" cy="150981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06563" y="2551634"/>
            <a:ext cx="50206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601145" y="2293376"/>
            <a:ext cx="50206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99339" y="2042342"/>
            <a:ext cx="50206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97533" y="1784084"/>
            <a:ext cx="50206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602951" y="1529438"/>
            <a:ext cx="50206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608369" y="2806280"/>
            <a:ext cx="50206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32891"/>
              </p:ext>
            </p:extLst>
          </p:nvPr>
        </p:nvGraphicFramePr>
        <p:xfrm>
          <a:off x="4763291" y="288886"/>
          <a:ext cx="654675" cy="1004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4" name="Equation" r:id="rId6" imgW="736560" imgH="1130040" progId="Equation.DSMT4">
                  <p:embed/>
                </p:oleObj>
              </mc:Choice>
              <mc:Fallback>
                <p:oleObj name="Equation" r:id="rId6" imgW="736560" imgH="1130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3291" y="288886"/>
                        <a:ext cx="654675" cy="1004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89900"/>
              </p:ext>
            </p:extLst>
          </p:nvPr>
        </p:nvGraphicFramePr>
        <p:xfrm>
          <a:off x="3474821" y="1288169"/>
          <a:ext cx="586950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5" name="Equation" r:id="rId8" imgW="660240" imgH="279360" progId="Equation.DSMT4">
                  <p:embed/>
                </p:oleObj>
              </mc:Choice>
              <mc:Fallback>
                <p:oleObj name="Equation" r:id="rId8" imgW="6602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74821" y="1288169"/>
                        <a:ext cx="586950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979832"/>
              </p:ext>
            </p:extLst>
          </p:nvPr>
        </p:nvGraphicFramePr>
        <p:xfrm>
          <a:off x="3460260" y="1666187"/>
          <a:ext cx="496650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6" name="Equation" r:id="rId10" imgW="558720" imgH="279360" progId="Equation.DSMT4">
                  <p:embed/>
                </p:oleObj>
              </mc:Choice>
              <mc:Fallback>
                <p:oleObj name="Equation" r:id="rId10" imgW="558720" imgH="279360" progId="Equation.DSMT4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0260" y="1666187"/>
                        <a:ext cx="496650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346955"/>
              </p:ext>
            </p:extLst>
          </p:nvPr>
        </p:nvGraphicFramePr>
        <p:xfrm>
          <a:off x="3472958" y="2014689"/>
          <a:ext cx="778838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7" name="Equation" r:id="rId12" imgW="876240" imgH="279360" progId="Equation.DSMT4">
                  <p:embed/>
                </p:oleObj>
              </mc:Choice>
              <mc:Fallback>
                <p:oleObj name="Equation" r:id="rId12" imgW="876240" imgH="279360" progId="Equation.DSMT4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472958" y="2014689"/>
                        <a:ext cx="778838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951764"/>
              </p:ext>
            </p:extLst>
          </p:nvPr>
        </p:nvGraphicFramePr>
        <p:xfrm>
          <a:off x="3523752" y="2342026"/>
          <a:ext cx="688538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8" name="Equation" r:id="rId14" imgW="774360" imgH="279360" progId="Equation.DSMT4">
                  <p:embed/>
                </p:oleObj>
              </mc:Choice>
              <mc:Fallback>
                <p:oleObj name="Equation" r:id="rId14" imgW="774360" imgH="279360" progId="Equation.DSMT4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23752" y="2342026"/>
                        <a:ext cx="688538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712476"/>
              </p:ext>
            </p:extLst>
          </p:nvPr>
        </p:nvGraphicFramePr>
        <p:xfrm>
          <a:off x="3476570" y="2672073"/>
          <a:ext cx="778838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9" name="Equation" r:id="rId16" imgW="876240" imgH="279360" progId="Equation.DSMT4">
                  <p:embed/>
                </p:oleObj>
              </mc:Choice>
              <mc:Fallback>
                <p:oleObj name="Equation" r:id="rId16" imgW="876240" imgH="27936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76570" y="2672073"/>
                        <a:ext cx="778838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226867"/>
              </p:ext>
            </p:extLst>
          </p:nvPr>
        </p:nvGraphicFramePr>
        <p:xfrm>
          <a:off x="3522343" y="3006579"/>
          <a:ext cx="654675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0" name="Equation" r:id="rId18" imgW="736560" imgH="279360" progId="Equation.DSMT4">
                  <p:embed/>
                </p:oleObj>
              </mc:Choice>
              <mc:Fallback>
                <p:oleObj name="Equation" r:id="rId18" imgW="736560" imgH="279360" progId="Equation.DSMT4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522343" y="3006579"/>
                        <a:ext cx="654675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594646"/>
              </p:ext>
            </p:extLst>
          </p:nvPr>
        </p:nvGraphicFramePr>
        <p:xfrm>
          <a:off x="5276758" y="2634824"/>
          <a:ext cx="146738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1" name="Equation" r:id="rId20" imgW="164880" imgH="279360" progId="Equation.DSMT4">
                  <p:embed/>
                </p:oleObj>
              </mc:Choice>
              <mc:Fallback>
                <p:oleObj name="Equation" r:id="rId20" imgW="1648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76758" y="2634824"/>
                        <a:ext cx="146738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289031"/>
              </p:ext>
            </p:extLst>
          </p:nvPr>
        </p:nvGraphicFramePr>
        <p:xfrm>
          <a:off x="5118169" y="2430690"/>
          <a:ext cx="598238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2" name="Equation" r:id="rId22" imgW="672840" imgH="279360" progId="Equation.DSMT4">
                  <p:embed/>
                </p:oleObj>
              </mc:Choice>
              <mc:Fallback>
                <p:oleObj name="Equation" r:id="rId22" imgW="672840" imgH="279360" progId="Equation.DSMT4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118169" y="2430690"/>
                        <a:ext cx="598238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415744"/>
              </p:ext>
            </p:extLst>
          </p:nvPr>
        </p:nvGraphicFramePr>
        <p:xfrm>
          <a:off x="5122346" y="2172601"/>
          <a:ext cx="586950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3" name="Equation" r:id="rId24" imgW="660240" imgH="279360" progId="Equation.DSMT4">
                  <p:embed/>
                </p:oleObj>
              </mc:Choice>
              <mc:Fallback>
                <p:oleObj name="Equation" r:id="rId24" imgW="660240" imgH="279360" progId="Equation.DSMT4">
                  <p:embed/>
                  <p:pic>
                    <p:nvPicPr>
                      <p:cNvPr id="61" name="Object 6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22346" y="2172601"/>
                        <a:ext cx="586950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521255"/>
              </p:ext>
            </p:extLst>
          </p:nvPr>
        </p:nvGraphicFramePr>
        <p:xfrm>
          <a:off x="5118282" y="1925687"/>
          <a:ext cx="598238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4" name="Equation" r:id="rId26" imgW="672840" imgH="279360" progId="Equation.DSMT4">
                  <p:embed/>
                </p:oleObj>
              </mc:Choice>
              <mc:Fallback>
                <p:oleObj name="Equation" r:id="rId26" imgW="672840" imgH="279360" progId="Equation.DSMT4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118282" y="1925687"/>
                        <a:ext cx="598238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6054"/>
              </p:ext>
            </p:extLst>
          </p:nvPr>
        </p:nvGraphicFramePr>
        <p:xfrm>
          <a:off x="5127368" y="1671718"/>
          <a:ext cx="586950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5" name="Equation" r:id="rId28" imgW="660240" imgH="279360" progId="Equation.DSMT4">
                  <p:embed/>
                </p:oleObj>
              </mc:Choice>
              <mc:Fallback>
                <p:oleObj name="Equation" r:id="rId28" imgW="660240" imgH="279360" progId="Equation.DSMT4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127368" y="1671718"/>
                        <a:ext cx="586950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424824"/>
              </p:ext>
            </p:extLst>
          </p:nvPr>
        </p:nvGraphicFramePr>
        <p:xfrm>
          <a:off x="5119692" y="1409284"/>
          <a:ext cx="598238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6" name="Equation" r:id="rId30" imgW="672840" imgH="279360" progId="Equation.DSMT4">
                  <p:embed/>
                </p:oleObj>
              </mc:Choice>
              <mc:Fallback>
                <p:oleObj name="Equation" r:id="rId30" imgW="672840" imgH="279360" progId="Equation.DSMT4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119692" y="1409284"/>
                        <a:ext cx="598238" cy="2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4624624" y="2902001"/>
            <a:ext cx="130516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allowed frequencies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560503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1417a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5"/>
          <a:stretch>
            <a:fillRect/>
          </a:stretch>
        </p:blipFill>
        <p:spPr bwMode="auto">
          <a:xfrm>
            <a:off x="2305868" y="991251"/>
            <a:ext cx="1950333" cy="197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79297" y="1049042"/>
            <a:ext cx="287258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dirty="0"/>
              <a:t>N</a:t>
            </a:r>
            <a:endParaRPr lang="en-US" sz="1244" dirty="0"/>
          </a:p>
        </p:txBody>
      </p:sp>
      <p:sp>
        <p:nvSpPr>
          <p:cNvPr id="6" name="TextBox 5"/>
          <p:cNvSpPr txBox="1"/>
          <p:nvPr/>
        </p:nvSpPr>
        <p:spPr>
          <a:xfrm>
            <a:off x="4081016" y="1043624"/>
            <a:ext cx="287258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dirty="0"/>
              <a:t>N</a:t>
            </a:r>
            <a:endParaRPr lang="en-US" sz="1244" dirty="0"/>
          </a:p>
        </p:txBody>
      </p:sp>
      <p:sp>
        <p:nvSpPr>
          <p:cNvPr id="7" name="TextBox 6"/>
          <p:cNvSpPr txBox="1"/>
          <p:nvPr/>
        </p:nvSpPr>
        <p:spPr>
          <a:xfrm>
            <a:off x="3158150" y="611990"/>
            <a:ext cx="287258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dirty="0"/>
              <a:t>N</a:t>
            </a:r>
            <a:endParaRPr lang="en-US" sz="1244" dirty="0"/>
          </a:p>
        </p:txBody>
      </p:sp>
      <p:sp>
        <p:nvSpPr>
          <p:cNvPr id="8" name="Freeform: Shape 7"/>
          <p:cNvSpPr/>
          <p:nvPr/>
        </p:nvSpPr>
        <p:spPr>
          <a:xfrm>
            <a:off x="3295407" y="1070714"/>
            <a:ext cx="165840" cy="148092"/>
          </a:xfrm>
          <a:custGeom>
            <a:avLst/>
            <a:gdLst>
              <a:gd name="connsiteX0" fmla="*/ 0 w 186593"/>
              <a:gd name="connsiteY0" fmla="*/ 40640 h 166624"/>
              <a:gd name="connsiteX1" fmla="*/ 0 w 186593"/>
              <a:gd name="connsiteY1" fmla="*/ 40640 h 166624"/>
              <a:gd name="connsiteX2" fmla="*/ 24384 w 186593"/>
              <a:gd name="connsiteY2" fmla="*/ 85344 h 166624"/>
              <a:gd name="connsiteX3" fmla="*/ 36576 w 186593"/>
              <a:gd name="connsiteY3" fmla="*/ 93472 h 166624"/>
              <a:gd name="connsiteX4" fmla="*/ 52832 w 186593"/>
              <a:gd name="connsiteY4" fmla="*/ 130048 h 166624"/>
              <a:gd name="connsiteX5" fmla="*/ 16256 w 186593"/>
              <a:gd name="connsiteY5" fmla="*/ 146304 h 166624"/>
              <a:gd name="connsiteX6" fmla="*/ 28448 w 186593"/>
              <a:gd name="connsiteY6" fmla="*/ 150368 h 166624"/>
              <a:gd name="connsiteX7" fmla="*/ 73152 w 186593"/>
              <a:gd name="connsiteY7" fmla="*/ 154432 h 166624"/>
              <a:gd name="connsiteX8" fmla="*/ 85344 w 186593"/>
              <a:gd name="connsiteY8" fmla="*/ 158496 h 166624"/>
              <a:gd name="connsiteX9" fmla="*/ 121920 w 186593"/>
              <a:gd name="connsiteY9" fmla="*/ 166624 h 166624"/>
              <a:gd name="connsiteX10" fmla="*/ 158496 w 186593"/>
              <a:gd name="connsiteY10" fmla="*/ 162560 h 166624"/>
              <a:gd name="connsiteX11" fmla="*/ 170688 w 186593"/>
              <a:gd name="connsiteY11" fmla="*/ 158496 h 166624"/>
              <a:gd name="connsiteX12" fmla="*/ 178816 w 186593"/>
              <a:gd name="connsiteY12" fmla="*/ 146304 h 166624"/>
              <a:gd name="connsiteX13" fmla="*/ 174752 w 186593"/>
              <a:gd name="connsiteY13" fmla="*/ 52832 h 166624"/>
              <a:gd name="connsiteX14" fmla="*/ 150368 w 186593"/>
              <a:gd name="connsiteY14" fmla="*/ 44704 h 166624"/>
              <a:gd name="connsiteX15" fmla="*/ 125984 w 186593"/>
              <a:gd name="connsiteY15" fmla="*/ 28448 h 166624"/>
              <a:gd name="connsiteX16" fmla="*/ 113792 w 186593"/>
              <a:gd name="connsiteY16" fmla="*/ 20320 h 166624"/>
              <a:gd name="connsiteX17" fmla="*/ 89408 w 186593"/>
              <a:gd name="connsiteY17" fmla="*/ 12192 h 166624"/>
              <a:gd name="connsiteX18" fmla="*/ 48768 w 186593"/>
              <a:gd name="connsiteY18" fmla="*/ 0 h 166624"/>
              <a:gd name="connsiteX19" fmla="*/ 0 w 186593"/>
              <a:gd name="connsiteY19" fmla="*/ 40640 h 16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6593" h="166624">
                <a:moveTo>
                  <a:pt x="0" y="40640"/>
                </a:moveTo>
                <a:lnTo>
                  <a:pt x="0" y="40640"/>
                </a:lnTo>
                <a:cubicBezTo>
                  <a:pt x="22" y="40685"/>
                  <a:pt x="16959" y="77919"/>
                  <a:pt x="24384" y="85344"/>
                </a:cubicBezTo>
                <a:cubicBezTo>
                  <a:pt x="27838" y="88798"/>
                  <a:pt x="32512" y="90763"/>
                  <a:pt x="36576" y="93472"/>
                </a:cubicBezTo>
                <a:cubicBezTo>
                  <a:pt x="46249" y="122490"/>
                  <a:pt x="39952" y="110727"/>
                  <a:pt x="52832" y="130048"/>
                </a:cubicBezTo>
                <a:cubicBezTo>
                  <a:pt x="43789" y="157177"/>
                  <a:pt x="56907" y="130044"/>
                  <a:pt x="16256" y="146304"/>
                </a:cubicBezTo>
                <a:cubicBezTo>
                  <a:pt x="12279" y="147895"/>
                  <a:pt x="24207" y="149762"/>
                  <a:pt x="28448" y="150368"/>
                </a:cubicBezTo>
                <a:cubicBezTo>
                  <a:pt x="43260" y="152484"/>
                  <a:pt x="58251" y="153077"/>
                  <a:pt x="73152" y="154432"/>
                </a:cubicBezTo>
                <a:cubicBezTo>
                  <a:pt x="77216" y="155787"/>
                  <a:pt x="81225" y="157319"/>
                  <a:pt x="85344" y="158496"/>
                </a:cubicBezTo>
                <a:cubicBezTo>
                  <a:pt x="98736" y="162322"/>
                  <a:pt x="107953" y="163831"/>
                  <a:pt x="121920" y="166624"/>
                </a:cubicBezTo>
                <a:cubicBezTo>
                  <a:pt x="134112" y="165269"/>
                  <a:pt x="146396" y="164577"/>
                  <a:pt x="158496" y="162560"/>
                </a:cubicBezTo>
                <a:cubicBezTo>
                  <a:pt x="162722" y="161856"/>
                  <a:pt x="167343" y="161172"/>
                  <a:pt x="170688" y="158496"/>
                </a:cubicBezTo>
                <a:cubicBezTo>
                  <a:pt x="174502" y="155445"/>
                  <a:pt x="176107" y="150368"/>
                  <a:pt x="178816" y="146304"/>
                </a:cubicBezTo>
                <a:cubicBezTo>
                  <a:pt x="187206" y="112745"/>
                  <a:pt x="192506" y="99437"/>
                  <a:pt x="174752" y="52832"/>
                </a:cubicBezTo>
                <a:cubicBezTo>
                  <a:pt x="171702" y="44826"/>
                  <a:pt x="150368" y="44704"/>
                  <a:pt x="150368" y="44704"/>
                </a:cubicBezTo>
                <a:cubicBezTo>
                  <a:pt x="127256" y="21592"/>
                  <a:pt x="149510" y="40211"/>
                  <a:pt x="125984" y="28448"/>
                </a:cubicBezTo>
                <a:cubicBezTo>
                  <a:pt x="121615" y="26264"/>
                  <a:pt x="118255" y="22304"/>
                  <a:pt x="113792" y="20320"/>
                </a:cubicBezTo>
                <a:cubicBezTo>
                  <a:pt x="105963" y="16840"/>
                  <a:pt x="97071" y="16024"/>
                  <a:pt x="89408" y="12192"/>
                </a:cubicBezTo>
                <a:cubicBezTo>
                  <a:pt x="65782" y="379"/>
                  <a:pt x="79128" y="5060"/>
                  <a:pt x="48768" y="0"/>
                </a:cubicBezTo>
                <a:lnTo>
                  <a:pt x="0" y="406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2777083" y="613796"/>
            <a:ext cx="277640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dirty="0"/>
              <a:t>A</a:t>
            </a:r>
            <a:endParaRPr lang="en-US" sz="1244" dirty="0"/>
          </a:p>
        </p:txBody>
      </p:sp>
      <p:sp>
        <p:nvSpPr>
          <p:cNvPr id="10" name="TextBox 9"/>
          <p:cNvSpPr txBox="1"/>
          <p:nvPr/>
        </p:nvSpPr>
        <p:spPr>
          <a:xfrm>
            <a:off x="3566306" y="601154"/>
            <a:ext cx="277640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dirty="0"/>
              <a:t>A</a:t>
            </a:r>
            <a:endParaRPr lang="en-US" sz="1244" dirty="0"/>
          </a:p>
        </p:txBody>
      </p:sp>
      <p:sp>
        <p:nvSpPr>
          <p:cNvPr id="11" name="TextBox 10"/>
          <p:cNvSpPr txBox="1"/>
          <p:nvPr/>
        </p:nvSpPr>
        <p:spPr>
          <a:xfrm>
            <a:off x="2376151" y="610184"/>
            <a:ext cx="287258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dirty="0"/>
              <a:t>N</a:t>
            </a:r>
            <a:endParaRPr lang="en-US" sz="1244" dirty="0"/>
          </a:p>
        </p:txBody>
      </p:sp>
      <p:sp>
        <p:nvSpPr>
          <p:cNvPr id="12" name="TextBox 11"/>
          <p:cNvSpPr txBox="1"/>
          <p:nvPr/>
        </p:nvSpPr>
        <p:spPr>
          <a:xfrm>
            <a:off x="3902222" y="604766"/>
            <a:ext cx="287258" cy="2837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44" dirty="0"/>
              <a:t>N</a:t>
            </a:r>
            <a:endParaRPr lang="en-US" sz="1244" dirty="0"/>
          </a:p>
        </p:txBody>
      </p:sp>
      <p:sp>
        <p:nvSpPr>
          <p:cNvPr id="13" name="TextBox 12"/>
          <p:cNvSpPr txBox="1"/>
          <p:nvPr/>
        </p:nvSpPr>
        <p:spPr>
          <a:xfrm>
            <a:off x="1662781" y="1038208"/>
            <a:ext cx="4363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1812" y="1462618"/>
            <a:ext cx="61747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8</a:t>
            </a: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0006" y="1850908"/>
            <a:ext cx="61747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4</a:t>
            </a: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0007" y="2175988"/>
            <a:ext cx="7200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 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8</a:t>
            </a: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5424" y="2625683"/>
            <a:ext cx="61747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2</a:t>
            </a: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2576617" y="1212078"/>
            <a:ext cx="357588" cy="133148"/>
          </a:xfrm>
          <a:custGeom>
            <a:avLst/>
            <a:gdLst>
              <a:gd name="connsiteX0" fmla="*/ 0 w 402336"/>
              <a:gd name="connsiteY0" fmla="*/ 36018 h 149810"/>
              <a:gd name="connsiteX1" fmla="*/ 0 w 402336"/>
              <a:gd name="connsiteY1" fmla="*/ 36018 h 149810"/>
              <a:gd name="connsiteX2" fmla="*/ 52832 w 402336"/>
              <a:gd name="connsiteY2" fmla="*/ 15698 h 149810"/>
              <a:gd name="connsiteX3" fmla="*/ 69088 w 402336"/>
              <a:gd name="connsiteY3" fmla="*/ 11634 h 149810"/>
              <a:gd name="connsiteX4" fmla="*/ 158496 w 402336"/>
              <a:gd name="connsiteY4" fmla="*/ 7570 h 149810"/>
              <a:gd name="connsiteX5" fmla="*/ 268224 w 402336"/>
              <a:gd name="connsiteY5" fmla="*/ 7570 h 149810"/>
              <a:gd name="connsiteX6" fmla="*/ 337312 w 402336"/>
              <a:gd name="connsiteY6" fmla="*/ 11634 h 149810"/>
              <a:gd name="connsiteX7" fmla="*/ 365760 w 402336"/>
              <a:gd name="connsiteY7" fmla="*/ 15698 h 149810"/>
              <a:gd name="connsiteX8" fmla="*/ 390144 w 402336"/>
              <a:gd name="connsiteY8" fmla="*/ 23826 h 149810"/>
              <a:gd name="connsiteX9" fmla="*/ 398272 w 402336"/>
              <a:gd name="connsiteY9" fmla="*/ 48210 h 149810"/>
              <a:gd name="connsiteX10" fmla="*/ 402336 w 402336"/>
              <a:gd name="connsiteY10" fmla="*/ 60402 h 149810"/>
              <a:gd name="connsiteX11" fmla="*/ 398272 w 402336"/>
              <a:gd name="connsiteY11" fmla="*/ 96978 h 149810"/>
              <a:gd name="connsiteX12" fmla="*/ 390144 w 402336"/>
              <a:gd name="connsiteY12" fmla="*/ 121362 h 149810"/>
              <a:gd name="connsiteX13" fmla="*/ 377952 w 402336"/>
              <a:gd name="connsiteY13" fmla="*/ 129490 h 149810"/>
              <a:gd name="connsiteX14" fmla="*/ 365760 w 402336"/>
              <a:gd name="connsiteY14" fmla="*/ 133554 h 149810"/>
              <a:gd name="connsiteX15" fmla="*/ 321056 w 402336"/>
              <a:gd name="connsiteY15" fmla="*/ 141682 h 149810"/>
              <a:gd name="connsiteX16" fmla="*/ 215392 w 402336"/>
              <a:gd name="connsiteY16" fmla="*/ 149810 h 149810"/>
              <a:gd name="connsiteX17" fmla="*/ 73152 w 402336"/>
              <a:gd name="connsiteY17" fmla="*/ 145746 h 149810"/>
              <a:gd name="connsiteX18" fmla="*/ 69088 w 402336"/>
              <a:gd name="connsiteY18" fmla="*/ 133554 h 149810"/>
              <a:gd name="connsiteX19" fmla="*/ 60960 w 402336"/>
              <a:gd name="connsiteY19" fmla="*/ 121362 h 149810"/>
              <a:gd name="connsiteX20" fmla="*/ 48768 w 402336"/>
              <a:gd name="connsiteY20" fmla="*/ 109170 h 149810"/>
              <a:gd name="connsiteX21" fmla="*/ 24384 w 402336"/>
              <a:gd name="connsiteY21" fmla="*/ 101042 h 149810"/>
              <a:gd name="connsiteX22" fmla="*/ 12192 w 402336"/>
              <a:gd name="connsiteY22" fmla="*/ 105106 h 149810"/>
              <a:gd name="connsiteX23" fmla="*/ 16256 w 402336"/>
              <a:gd name="connsiteY23" fmla="*/ 117298 h 149810"/>
              <a:gd name="connsiteX24" fmla="*/ 12192 w 402336"/>
              <a:gd name="connsiteY24" fmla="*/ 80722 h 149810"/>
              <a:gd name="connsiteX25" fmla="*/ 16256 w 402336"/>
              <a:gd name="connsiteY25" fmla="*/ 36018 h 149810"/>
              <a:gd name="connsiteX26" fmla="*/ 0 w 402336"/>
              <a:gd name="connsiteY26" fmla="*/ 36018 h 14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2336" h="149810">
                <a:moveTo>
                  <a:pt x="0" y="36018"/>
                </a:moveTo>
                <a:lnTo>
                  <a:pt x="0" y="36018"/>
                </a:lnTo>
                <a:cubicBezTo>
                  <a:pt x="7673" y="32949"/>
                  <a:pt x="37646" y="20037"/>
                  <a:pt x="52832" y="15698"/>
                </a:cubicBezTo>
                <a:cubicBezTo>
                  <a:pt x="58203" y="14164"/>
                  <a:pt x="63519" y="12062"/>
                  <a:pt x="69088" y="11634"/>
                </a:cubicBezTo>
                <a:cubicBezTo>
                  <a:pt x="98834" y="9346"/>
                  <a:pt x="128693" y="8925"/>
                  <a:pt x="158496" y="7570"/>
                </a:cubicBezTo>
                <a:cubicBezTo>
                  <a:pt x="201309" y="-6701"/>
                  <a:pt x="168303" y="2696"/>
                  <a:pt x="268224" y="7570"/>
                </a:cubicBezTo>
                <a:cubicBezTo>
                  <a:pt x="291266" y="8694"/>
                  <a:pt x="314283" y="10279"/>
                  <a:pt x="337312" y="11634"/>
                </a:cubicBezTo>
                <a:cubicBezTo>
                  <a:pt x="346795" y="12989"/>
                  <a:pt x="356426" y="13544"/>
                  <a:pt x="365760" y="15698"/>
                </a:cubicBezTo>
                <a:cubicBezTo>
                  <a:pt x="374108" y="17625"/>
                  <a:pt x="390144" y="23826"/>
                  <a:pt x="390144" y="23826"/>
                </a:cubicBezTo>
                <a:lnTo>
                  <a:pt x="398272" y="48210"/>
                </a:lnTo>
                <a:lnTo>
                  <a:pt x="402336" y="60402"/>
                </a:lnTo>
                <a:cubicBezTo>
                  <a:pt x="400981" y="72594"/>
                  <a:pt x="400678" y="84949"/>
                  <a:pt x="398272" y="96978"/>
                </a:cubicBezTo>
                <a:cubicBezTo>
                  <a:pt x="396592" y="105379"/>
                  <a:pt x="397273" y="116610"/>
                  <a:pt x="390144" y="121362"/>
                </a:cubicBezTo>
                <a:cubicBezTo>
                  <a:pt x="386080" y="124071"/>
                  <a:pt x="382321" y="127306"/>
                  <a:pt x="377952" y="129490"/>
                </a:cubicBezTo>
                <a:cubicBezTo>
                  <a:pt x="374120" y="131406"/>
                  <a:pt x="369879" y="132377"/>
                  <a:pt x="365760" y="133554"/>
                </a:cubicBezTo>
                <a:cubicBezTo>
                  <a:pt x="350178" y="138006"/>
                  <a:pt x="337940" y="140147"/>
                  <a:pt x="321056" y="141682"/>
                </a:cubicBezTo>
                <a:cubicBezTo>
                  <a:pt x="285876" y="144880"/>
                  <a:pt x="215392" y="149810"/>
                  <a:pt x="215392" y="149810"/>
                </a:cubicBezTo>
                <a:cubicBezTo>
                  <a:pt x="167979" y="148455"/>
                  <a:pt x="120295" y="150984"/>
                  <a:pt x="73152" y="145746"/>
                </a:cubicBezTo>
                <a:cubicBezTo>
                  <a:pt x="68894" y="145273"/>
                  <a:pt x="71004" y="137386"/>
                  <a:pt x="69088" y="133554"/>
                </a:cubicBezTo>
                <a:cubicBezTo>
                  <a:pt x="66904" y="129185"/>
                  <a:pt x="64087" y="125114"/>
                  <a:pt x="60960" y="121362"/>
                </a:cubicBezTo>
                <a:cubicBezTo>
                  <a:pt x="57281" y="116947"/>
                  <a:pt x="53792" y="111961"/>
                  <a:pt x="48768" y="109170"/>
                </a:cubicBezTo>
                <a:cubicBezTo>
                  <a:pt x="41279" y="105009"/>
                  <a:pt x="24384" y="101042"/>
                  <a:pt x="24384" y="101042"/>
                </a:cubicBezTo>
                <a:cubicBezTo>
                  <a:pt x="20320" y="102397"/>
                  <a:pt x="14108" y="101274"/>
                  <a:pt x="12192" y="105106"/>
                </a:cubicBezTo>
                <a:cubicBezTo>
                  <a:pt x="10276" y="108938"/>
                  <a:pt x="16256" y="121582"/>
                  <a:pt x="16256" y="117298"/>
                </a:cubicBezTo>
                <a:cubicBezTo>
                  <a:pt x="16256" y="105031"/>
                  <a:pt x="13547" y="92914"/>
                  <a:pt x="12192" y="80722"/>
                </a:cubicBezTo>
                <a:cubicBezTo>
                  <a:pt x="13547" y="65821"/>
                  <a:pt x="11524" y="50213"/>
                  <a:pt x="16256" y="36018"/>
                </a:cubicBezTo>
                <a:cubicBezTo>
                  <a:pt x="17611" y="31954"/>
                  <a:pt x="2709" y="36018"/>
                  <a:pt x="0" y="360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Freeform: Shape 18"/>
          <p:cNvSpPr/>
          <p:nvPr/>
        </p:nvSpPr>
        <p:spPr>
          <a:xfrm>
            <a:off x="2558474" y="1645022"/>
            <a:ext cx="570780" cy="137256"/>
          </a:xfrm>
          <a:custGeom>
            <a:avLst/>
            <a:gdLst>
              <a:gd name="connsiteX0" fmla="*/ 16350 w 642206"/>
              <a:gd name="connsiteY0" fmla="*/ 0 h 154432"/>
              <a:gd name="connsiteX1" fmla="*/ 16350 w 642206"/>
              <a:gd name="connsiteY1" fmla="*/ 0 h 154432"/>
              <a:gd name="connsiteX2" fmla="*/ 126078 w 642206"/>
              <a:gd name="connsiteY2" fmla="*/ 4064 h 154432"/>
              <a:gd name="connsiteX3" fmla="*/ 199230 w 642206"/>
              <a:gd name="connsiteY3" fmla="*/ 12192 h 154432"/>
              <a:gd name="connsiteX4" fmla="*/ 439006 w 642206"/>
              <a:gd name="connsiteY4" fmla="*/ 16256 h 154432"/>
              <a:gd name="connsiteX5" fmla="*/ 638142 w 642206"/>
              <a:gd name="connsiteY5" fmla="*/ 16256 h 154432"/>
              <a:gd name="connsiteX6" fmla="*/ 642206 w 642206"/>
              <a:gd name="connsiteY6" fmla="*/ 28448 h 154432"/>
              <a:gd name="connsiteX7" fmla="*/ 638142 w 642206"/>
              <a:gd name="connsiteY7" fmla="*/ 85344 h 154432"/>
              <a:gd name="connsiteX8" fmla="*/ 634078 w 642206"/>
              <a:gd name="connsiteY8" fmla="*/ 97536 h 154432"/>
              <a:gd name="connsiteX9" fmla="*/ 621886 w 642206"/>
              <a:gd name="connsiteY9" fmla="*/ 105664 h 154432"/>
              <a:gd name="connsiteX10" fmla="*/ 593438 w 642206"/>
              <a:gd name="connsiteY10" fmla="*/ 105664 h 154432"/>
              <a:gd name="connsiteX11" fmla="*/ 552798 w 642206"/>
              <a:gd name="connsiteY11" fmla="*/ 109728 h 154432"/>
              <a:gd name="connsiteX12" fmla="*/ 532478 w 642206"/>
              <a:gd name="connsiteY12" fmla="*/ 113792 h 154432"/>
              <a:gd name="connsiteX13" fmla="*/ 463390 w 642206"/>
              <a:gd name="connsiteY13" fmla="*/ 117856 h 154432"/>
              <a:gd name="connsiteX14" fmla="*/ 426814 w 642206"/>
              <a:gd name="connsiteY14" fmla="*/ 121920 h 154432"/>
              <a:gd name="connsiteX15" fmla="*/ 414622 w 642206"/>
              <a:gd name="connsiteY15" fmla="*/ 125984 h 154432"/>
              <a:gd name="connsiteX16" fmla="*/ 394302 w 642206"/>
              <a:gd name="connsiteY16" fmla="*/ 130048 h 154432"/>
              <a:gd name="connsiteX17" fmla="*/ 373982 w 642206"/>
              <a:gd name="connsiteY17" fmla="*/ 138176 h 154432"/>
              <a:gd name="connsiteX18" fmla="*/ 353662 w 642206"/>
              <a:gd name="connsiteY18" fmla="*/ 150368 h 154432"/>
              <a:gd name="connsiteX19" fmla="*/ 288638 w 642206"/>
              <a:gd name="connsiteY19" fmla="*/ 154432 h 154432"/>
              <a:gd name="connsiteX20" fmla="*/ 199230 w 642206"/>
              <a:gd name="connsiteY20" fmla="*/ 150368 h 154432"/>
              <a:gd name="connsiteX21" fmla="*/ 178910 w 642206"/>
              <a:gd name="connsiteY21" fmla="*/ 146304 h 154432"/>
              <a:gd name="connsiteX22" fmla="*/ 130142 w 642206"/>
              <a:gd name="connsiteY22" fmla="*/ 138176 h 154432"/>
              <a:gd name="connsiteX23" fmla="*/ 105758 w 642206"/>
              <a:gd name="connsiteY23" fmla="*/ 130048 h 154432"/>
              <a:gd name="connsiteX24" fmla="*/ 61054 w 642206"/>
              <a:gd name="connsiteY24" fmla="*/ 117856 h 154432"/>
              <a:gd name="connsiteX25" fmla="*/ 32606 w 642206"/>
              <a:gd name="connsiteY25" fmla="*/ 109728 h 154432"/>
              <a:gd name="connsiteX26" fmla="*/ 28542 w 642206"/>
              <a:gd name="connsiteY26" fmla="*/ 97536 h 154432"/>
              <a:gd name="connsiteX27" fmla="*/ 4158 w 642206"/>
              <a:gd name="connsiteY27" fmla="*/ 89408 h 154432"/>
              <a:gd name="connsiteX28" fmla="*/ 94 w 642206"/>
              <a:gd name="connsiteY28" fmla="*/ 77216 h 154432"/>
              <a:gd name="connsiteX29" fmla="*/ 8222 w 642206"/>
              <a:gd name="connsiteY29" fmla="*/ 65024 h 154432"/>
              <a:gd name="connsiteX30" fmla="*/ 16350 w 642206"/>
              <a:gd name="connsiteY30" fmla="*/ 40640 h 154432"/>
              <a:gd name="connsiteX31" fmla="*/ 16350 w 642206"/>
              <a:gd name="connsiteY31" fmla="*/ 0 h 1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2206" h="154432">
                <a:moveTo>
                  <a:pt x="16350" y="0"/>
                </a:moveTo>
                <a:lnTo>
                  <a:pt x="16350" y="0"/>
                </a:lnTo>
                <a:cubicBezTo>
                  <a:pt x="52926" y="1355"/>
                  <a:pt x="89537" y="1976"/>
                  <a:pt x="126078" y="4064"/>
                </a:cubicBezTo>
                <a:cubicBezTo>
                  <a:pt x="178794" y="7076"/>
                  <a:pt x="139378" y="10457"/>
                  <a:pt x="199230" y="12192"/>
                </a:cubicBezTo>
                <a:cubicBezTo>
                  <a:pt x="279133" y="14508"/>
                  <a:pt x="359081" y="14901"/>
                  <a:pt x="439006" y="16256"/>
                </a:cubicBezTo>
                <a:cubicBezTo>
                  <a:pt x="513235" y="40999"/>
                  <a:pt x="404634" y="6320"/>
                  <a:pt x="638142" y="16256"/>
                </a:cubicBezTo>
                <a:cubicBezTo>
                  <a:pt x="642422" y="16438"/>
                  <a:pt x="640851" y="24384"/>
                  <a:pt x="642206" y="28448"/>
                </a:cubicBezTo>
                <a:cubicBezTo>
                  <a:pt x="640851" y="47413"/>
                  <a:pt x="640364" y="66461"/>
                  <a:pt x="638142" y="85344"/>
                </a:cubicBezTo>
                <a:cubicBezTo>
                  <a:pt x="637641" y="89598"/>
                  <a:pt x="636754" y="94191"/>
                  <a:pt x="634078" y="97536"/>
                </a:cubicBezTo>
                <a:cubicBezTo>
                  <a:pt x="631027" y="101350"/>
                  <a:pt x="625950" y="102955"/>
                  <a:pt x="621886" y="105664"/>
                </a:cubicBezTo>
                <a:cubicBezTo>
                  <a:pt x="600873" y="98660"/>
                  <a:pt x="618443" y="102092"/>
                  <a:pt x="593438" y="105664"/>
                </a:cubicBezTo>
                <a:cubicBezTo>
                  <a:pt x="579961" y="107589"/>
                  <a:pt x="566293" y="107929"/>
                  <a:pt x="552798" y="109728"/>
                </a:cubicBezTo>
                <a:cubicBezTo>
                  <a:pt x="545951" y="110641"/>
                  <a:pt x="539357" y="113167"/>
                  <a:pt x="532478" y="113792"/>
                </a:cubicBezTo>
                <a:cubicBezTo>
                  <a:pt x="509504" y="115881"/>
                  <a:pt x="486391" y="116087"/>
                  <a:pt x="463390" y="117856"/>
                </a:cubicBezTo>
                <a:cubicBezTo>
                  <a:pt x="451159" y="118797"/>
                  <a:pt x="439006" y="120565"/>
                  <a:pt x="426814" y="121920"/>
                </a:cubicBezTo>
                <a:cubicBezTo>
                  <a:pt x="422750" y="123275"/>
                  <a:pt x="418778" y="124945"/>
                  <a:pt x="414622" y="125984"/>
                </a:cubicBezTo>
                <a:cubicBezTo>
                  <a:pt x="407921" y="127659"/>
                  <a:pt x="400918" y="128063"/>
                  <a:pt x="394302" y="130048"/>
                </a:cubicBezTo>
                <a:cubicBezTo>
                  <a:pt x="387315" y="132144"/>
                  <a:pt x="380507" y="134914"/>
                  <a:pt x="373982" y="138176"/>
                </a:cubicBezTo>
                <a:cubicBezTo>
                  <a:pt x="366917" y="141709"/>
                  <a:pt x="361421" y="148890"/>
                  <a:pt x="353662" y="150368"/>
                </a:cubicBezTo>
                <a:cubicBezTo>
                  <a:pt x="332329" y="154432"/>
                  <a:pt x="310313" y="153077"/>
                  <a:pt x="288638" y="154432"/>
                </a:cubicBezTo>
                <a:cubicBezTo>
                  <a:pt x="258835" y="153077"/>
                  <a:pt x="228982" y="152572"/>
                  <a:pt x="199230" y="150368"/>
                </a:cubicBezTo>
                <a:cubicBezTo>
                  <a:pt x="192341" y="149858"/>
                  <a:pt x="185737" y="147354"/>
                  <a:pt x="178910" y="146304"/>
                </a:cubicBezTo>
                <a:cubicBezTo>
                  <a:pt x="151307" y="142057"/>
                  <a:pt x="151649" y="144628"/>
                  <a:pt x="130142" y="138176"/>
                </a:cubicBezTo>
                <a:cubicBezTo>
                  <a:pt x="121936" y="135714"/>
                  <a:pt x="114159" y="131728"/>
                  <a:pt x="105758" y="130048"/>
                </a:cubicBezTo>
                <a:cubicBezTo>
                  <a:pt x="35466" y="115990"/>
                  <a:pt x="143553" y="138481"/>
                  <a:pt x="61054" y="117856"/>
                </a:cubicBezTo>
                <a:cubicBezTo>
                  <a:pt x="40642" y="112753"/>
                  <a:pt x="50097" y="115558"/>
                  <a:pt x="32606" y="109728"/>
                </a:cubicBezTo>
                <a:cubicBezTo>
                  <a:pt x="31251" y="105664"/>
                  <a:pt x="32028" y="100026"/>
                  <a:pt x="28542" y="97536"/>
                </a:cubicBezTo>
                <a:cubicBezTo>
                  <a:pt x="21570" y="92556"/>
                  <a:pt x="4158" y="89408"/>
                  <a:pt x="4158" y="89408"/>
                </a:cubicBezTo>
                <a:cubicBezTo>
                  <a:pt x="2803" y="85344"/>
                  <a:pt x="-610" y="81442"/>
                  <a:pt x="94" y="77216"/>
                </a:cubicBezTo>
                <a:cubicBezTo>
                  <a:pt x="897" y="72398"/>
                  <a:pt x="6238" y="69487"/>
                  <a:pt x="8222" y="65024"/>
                </a:cubicBezTo>
                <a:cubicBezTo>
                  <a:pt x="11702" y="57195"/>
                  <a:pt x="11598" y="47769"/>
                  <a:pt x="16350" y="40640"/>
                </a:cubicBezTo>
                <a:cubicBezTo>
                  <a:pt x="25229" y="27321"/>
                  <a:pt x="16350" y="6773"/>
                  <a:pt x="163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Freeform: Shape 19"/>
          <p:cNvSpPr/>
          <p:nvPr/>
        </p:nvSpPr>
        <p:spPr>
          <a:xfrm>
            <a:off x="3356654" y="1948432"/>
            <a:ext cx="527509" cy="105261"/>
          </a:xfrm>
          <a:custGeom>
            <a:avLst/>
            <a:gdLst>
              <a:gd name="connsiteX0" fmla="*/ 24560 w 593520"/>
              <a:gd name="connsiteY0" fmla="*/ 24384 h 118433"/>
              <a:gd name="connsiteX1" fmla="*/ 24560 w 593520"/>
              <a:gd name="connsiteY1" fmla="*/ 24384 h 118433"/>
              <a:gd name="connsiteX2" fmla="*/ 142416 w 593520"/>
              <a:gd name="connsiteY2" fmla="*/ 24384 h 118433"/>
              <a:gd name="connsiteX3" fmla="*/ 162736 w 593520"/>
              <a:gd name="connsiteY3" fmla="*/ 20320 h 118433"/>
              <a:gd name="connsiteX4" fmla="*/ 191184 w 593520"/>
              <a:gd name="connsiteY4" fmla="*/ 16256 h 118433"/>
              <a:gd name="connsiteX5" fmla="*/ 207440 w 593520"/>
              <a:gd name="connsiteY5" fmla="*/ 12192 h 118433"/>
              <a:gd name="connsiteX6" fmla="*/ 252144 w 593520"/>
              <a:gd name="connsiteY6" fmla="*/ 4064 h 118433"/>
              <a:gd name="connsiteX7" fmla="*/ 349680 w 593520"/>
              <a:gd name="connsiteY7" fmla="*/ 0 h 118433"/>
              <a:gd name="connsiteX8" fmla="*/ 455344 w 593520"/>
              <a:gd name="connsiteY8" fmla="*/ 8128 h 118433"/>
              <a:gd name="connsiteX9" fmla="*/ 504112 w 593520"/>
              <a:gd name="connsiteY9" fmla="*/ 16256 h 118433"/>
              <a:gd name="connsiteX10" fmla="*/ 540688 w 593520"/>
              <a:gd name="connsiteY10" fmla="*/ 28448 h 118433"/>
              <a:gd name="connsiteX11" fmla="*/ 552880 w 593520"/>
              <a:gd name="connsiteY11" fmla="*/ 32512 h 118433"/>
              <a:gd name="connsiteX12" fmla="*/ 593520 w 593520"/>
              <a:gd name="connsiteY12" fmla="*/ 40640 h 118433"/>
              <a:gd name="connsiteX13" fmla="*/ 589456 w 593520"/>
              <a:gd name="connsiteY13" fmla="*/ 69088 h 118433"/>
              <a:gd name="connsiteX14" fmla="*/ 585392 w 593520"/>
              <a:gd name="connsiteY14" fmla="*/ 81280 h 118433"/>
              <a:gd name="connsiteX15" fmla="*/ 573200 w 593520"/>
              <a:gd name="connsiteY15" fmla="*/ 85344 h 118433"/>
              <a:gd name="connsiteX16" fmla="*/ 561008 w 593520"/>
              <a:gd name="connsiteY16" fmla="*/ 93472 h 118433"/>
              <a:gd name="connsiteX17" fmla="*/ 524432 w 593520"/>
              <a:gd name="connsiteY17" fmla="*/ 101600 h 118433"/>
              <a:gd name="connsiteX18" fmla="*/ 361872 w 593520"/>
              <a:gd name="connsiteY18" fmla="*/ 105664 h 118433"/>
              <a:gd name="connsiteX19" fmla="*/ 276528 w 593520"/>
              <a:gd name="connsiteY19" fmla="*/ 109728 h 118433"/>
              <a:gd name="connsiteX20" fmla="*/ 166800 w 593520"/>
              <a:gd name="connsiteY20" fmla="*/ 113792 h 118433"/>
              <a:gd name="connsiteX21" fmla="*/ 130224 w 593520"/>
              <a:gd name="connsiteY21" fmla="*/ 117856 h 118433"/>
              <a:gd name="connsiteX22" fmla="*/ 8304 w 593520"/>
              <a:gd name="connsiteY22" fmla="*/ 109728 h 118433"/>
              <a:gd name="connsiteX23" fmla="*/ 176 w 593520"/>
              <a:gd name="connsiteY23" fmla="*/ 97536 h 118433"/>
              <a:gd name="connsiteX24" fmla="*/ 4240 w 593520"/>
              <a:gd name="connsiteY24" fmla="*/ 69088 h 118433"/>
              <a:gd name="connsiteX25" fmla="*/ 20496 w 593520"/>
              <a:gd name="connsiteY25" fmla="*/ 48768 h 118433"/>
              <a:gd name="connsiteX26" fmla="*/ 24560 w 593520"/>
              <a:gd name="connsiteY26" fmla="*/ 24384 h 11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3520" h="118433">
                <a:moveTo>
                  <a:pt x="24560" y="24384"/>
                </a:moveTo>
                <a:lnTo>
                  <a:pt x="24560" y="24384"/>
                </a:lnTo>
                <a:cubicBezTo>
                  <a:pt x="81458" y="30706"/>
                  <a:pt x="63567" y="30692"/>
                  <a:pt x="142416" y="24384"/>
                </a:cubicBezTo>
                <a:cubicBezTo>
                  <a:pt x="149301" y="23833"/>
                  <a:pt x="155923" y="21456"/>
                  <a:pt x="162736" y="20320"/>
                </a:cubicBezTo>
                <a:cubicBezTo>
                  <a:pt x="172185" y="18745"/>
                  <a:pt x="181760" y="17970"/>
                  <a:pt x="191184" y="16256"/>
                </a:cubicBezTo>
                <a:cubicBezTo>
                  <a:pt x="196679" y="15257"/>
                  <a:pt x="201988" y="13404"/>
                  <a:pt x="207440" y="12192"/>
                </a:cubicBezTo>
                <a:cubicBezTo>
                  <a:pt x="214971" y="10518"/>
                  <a:pt x="245842" y="4484"/>
                  <a:pt x="252144" y="4064"/>
                </a:cubicBezTo>
                <a:cubicBezTo>
                  <a:pt x="284612" y="1899"/>
                  <a:pt x="317168" y="1355"/>
                  <a:pt x="349680" y="0"/>
                </a:cubicBezTo>
                <a:cubicBezTo>
                  <a:pt x="400149" y="2804"/>
                  <a:pt x="413620" y="1869"/>
                  <a:pt x="455344" y="8128"/>
                </a:cubicBezTo>
                <a:cubicBezTo>
                  <a:pt x="471642" y="10573"/>
                  <a:pt x="488477" y="11044"/>
                  <a:pt x="504112" y="16256"/>
                </a:cubicBezTo>
                <a:lnTo>
                  <a:pt x="540688" y="28448"/>
                </a:lnTo>
                <a:cubicBezTo>
                  <a:pt x="544752" y="29803"/>
                  <a:pt x="548654" y="31808"/>
                  <a:pt x="552880" y="32512"/>
                </a:cubicBezTo>
                <a:cubicBezTo>
                  <a:pt x="582773" y="37494"/>
                  <a:pt x="569270" y="34577"/>
                  <a:pt x="593520" y="40640"/>
                </a:cubicBezTo>
                <a:cubicBezTo>
                  <a:pt x="592165" y="50123"/>
                  <a:pt x="591335" y="59695"/>
                  <a:pt x="589456" y="69088"/>
                </a:cubicBezTo>
                <a:cubicBezTo>
                  <a:pt x="588616" y="73289"/>
                  <a:pt x="588421" y="78251"/>
                  <a:pt x="585392" y="81280"/>
                </a:cubicBezTo>
                <a:cubicBezTo>
                  <a:pt x="582363" y="84309"/>
                  <a:pt x="577032" y="83428"/>
                  <a:pt x="573200" y="85344"/>
                </a:cubicBezTo>
                <a:cubicBezTo>
                  <a:pt x="568831" y="87528"/>
                  <a:pt x="565377" y="91288"/>
                  <a:pt x="561008" y="93472"/>
                </a:cubicBezTo>
                <a:cubicBezTo>
                  <a:pt x="552317" y="97817"/>
                  <a:pt x="531270" y="101303"/>
                  <a:pt x="524432" y="101600"/>
                </a:cubicBezTo>
                <a:cubicBezTo>
                  <a:pt x="470280" y="103954"/>
                  <a:pt x="416046" y="103888"/>
                  <a:pt x="361872" y="105664"/>
                </a:cubicBezTo>
                <a:cubicBezTo>
                  <a:pt x="333407" y="106597"/>
                  <a:pt x="304984" y="108542"/>
                  <a:pt x="276528" y="109728"/>
                </a:cubicBezTo>
                <a:lnTo>
                  <a:pt x="166800" y="113792"/>
                </a:lnTo>
                <a:cubicBezTo>
                  <a:pt x="154608" y="115147"/>
                  <a:pt x="142491" y="117856"/>
                  <a:pt x="130224" y="117856"/>
                </a:cubicBezTo>
                <a:cubicBezTo>
                  <a:pt x="36093" y="117856"/>
                  <a:pt x="56043" y="121663"/>
                  <a:pt x="8304" y="109728"/>
                </a:cubicBezTo>
                <a:cubicBezTo>
                  <a:pt x="5595" y="105664"/>
                  <a:pt x="662" y="102396"/>
                  <a:pt x="176" y="97536"/>
                </a:cubicBezTo>
                <a:cubicBezTo>
                  <a:pt x="-777" y="88005"/>
                  <a:pt x="2361" y="78481"/>
                  <a:pt x="4240" y="69088"/>
                </a:cubicBezTo>
                <a:cubicBezTo>
                  <a:pt x="6844" y="56068"/>
                  <a:pt x="8165" y="54933"/>
                  <a:pt x="20496" y="48768"/>
                </a:cubicBezTo>
                <a:cubicBezTo>
                  <a:pt x="21708" y="48162"/>
                  <a:pt x="23883" y="28448"/>
                  <a:pt x="24560" y="24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/>
          <p:cNvSpPr/>
          <p:nvPr/>
        </p:nvSpPr>
        <p:spPr>
          <a:xfrm>
            <a:off x="3378484" y="2295182"/>
            <a:ext cx="617659" cy="173376"/>
          </a:xfrm>
          <a:custGeom>
            <a:avLst/>
            <a:gdLst>
              <a:gd name="connsiteX0" fmla="*/ 12192 w 694951"/>
              <a:gd name="connsiteY0" fmla="*/ 44704 h 195072"/>
              <a:gd name="connsiteX1" fmla="*/ 12192 w 694951"/>
              <a:gd name="connsiteY1" fmla="*/ 44704 h 195072"/>
              <a:gd name="connsiteX2" fmla="*/ 48768 w 694951"/>
              <a:gd name="connsiteY2" fmla="*/ 36576 h 195072"/>
              <a:gd name="connsiteX3" fmla="*/ 60960 w 694951"/>
              <a:gd name="connsiteY3" fmla="*/ 32512 h 195072"/>
              <a:gd name="connsiteX4" fmla="*/ 113792 w 694951"/>
              <a:gd name="connsiteY4" fmla="*/ 20320 h 195072"/>
              <a:gd name="connsiteX5" fmla="*/ 154432 w 694951"/>
              <a:gd name="connsiteY5" fmla="*/ 16256 h 195072"/>
              <a:gd name="connsiteX6" fmla="*/ 203200 w 694951"/>
              <a:gd name="connsiteY6" fmla="*/ 8128 h 195072"/>
              <a:gd name="connsiteX7" fmla="*/ 247904 w 694951"/>
              <a:gd name="connsiteY7" fmla="*/ 0 h 195072"/>
              <a:gd name="connsiteX8" fmla="*/ 402336 w 694951"/>
              <a:gd name="connsiteY8" fmla="*/ 4064 h 195072"/>
              <a:gd name="connsiteX9" fmla="*/ 414528 w 694951"/>
              <a:gd name="connsiteY9" fmla="*/ 8128 h 195072"/>
              <a:gd name="connsiteX10" fmla="*/ 442976 w 694951"/>
              <a:gd name="connsiteY10" fmla="*/ 12192 h 195072"/>
              <a:gd name="connsiteX11" fmla="*/ 532384 w 694951"/>
              <a:gd name="connsiteY11" fmla="*/ 20320 h 195072"/>
              <a:gd name="connsiteX12" fmla="*/ 573024 w 694951"/>
              <a:gd name="connsiteY12" fmla="*/ 28448 h 195072"/>
              <a:gd name="connsiteX13" fmla="*/ 658368 w 694951"/>
              <a:gd name="connsiteY13" fmla="*/ 32512 h 195072"/>
              <a:gd name="connsiteX14" fmla="*/ 686816 w 694951"/>
              <a:gd name="connsiteY14" fmla="*/ 73152 h 195072"/>
              <a:gd name="connsiteX15" fmla="*/ 690880 w 694951"/>
              <a:gd name="connsiteY15" fmla="*/ 113792 h 195072"/>
              <a:gd name="connsiteX16" fmla="*/ 686816 w 694951"/>
              <a:gd name="connsiteY16" fmla="*/ 125984 h 195072"/>
              <a:gd name="connsiteX17" fmla="*/ 674624 w 694951"/>
              <a:gd name="connsiteY17" fmla="*/ 138176 h 195072"/>
              <a:gd name="connsiteX18" fmla="*/ 670560 w 694951"/>
              <a:gd name="connsiteY18" fmla="*/ 150368 h 195072"/>
              <a:gd name="connsiteX19" fmla="*/ 633984 w 694951"/>
              <a:gd name="connsiteY19" fmla="*/ 170688 h 195072"/>
              <a:gd name="connsiteX20" fmla="*/ 621792 w 694951"/>
              <a:gd name="connsiteY20" fmla="*/ 178816 h 195072"/>
              <a:gd name="connsiteX21" fmla="*/ 573024 w 694951"/>
              <a:gd name="connsiteY21" fmla="*/ 191008 h 195072"/>
              <a:gd name="connsiteX22" fmla="*/ 552704 w 694951"/>
              <a:gd name="connsiteY22" fmla="*/ 195072 h 195072"/>
              <a:gd name="connsiteX23" fmla="*/ 459232 w 694951"/>
              <a:gd name="connsiteY23" fmla="*/ 191008 h 195072"/>
              <a:gd name="connsiteX24" fmla="*/ 438912 w 694951"/>
              <a:gd name="connsiteY24" fmla="*/ 186944 h 195072"/>
              <a:gd name="connsiteX25" fmla="*/ 426720 w 694951"/>
              <a:gd name="connsiteY25" fmla="*/ 182880 h 195072"/>
              <a:gd name="connsiteX26" fmla="*/ 361696 w 694951"/>
              <a:gd name="connsiteY26" fmla="*/ 178816 h 195072"/>
              <a:gd name="connsiteX27" fmla="*/ 308864 w 694951"/>
              <a:gd name="connsiteY27" fmla="*/ 170688 h 195072"/>
              <a:gd name="connsiteX28" fmla="*/ 292608 w 694951"/>
              <a:gd name="connsiteY28" fmla="*/ 166624 h 195072"/>
              <a:gd name="connsiteX29" fmla="*/ 272288 w 694951"/>
              <a:gd name="connsiteY29" fmla="*/ 162560 h 195072"/>
              <a:gd name="connsiteX30" fmla="*/ 256032 w 694951"/>
              <a:gd name="connsiteY30" fmla="*/ 158496 h 195072"/>
              <a:gd name="connsiteX31" fmla="*/ 125984 w 694951"/>
              <a:gd name="connsiteY31" fmla="*/ 154432 h 195072"/>
              <a:gd name="connsiteX32" fmla="*/ 109728 w 694951"/>
              <a:gd name="connsiteY32" fmla="*/ 150368 h 195072"/>
              <a:gd name="connsiteX33" fmla="*/ 48768 w 694951"/>
              <a:gd name="connsiteY33" fmla="*/ 142240 h 195072"/>
              <a:gd name="connsiteX34" fmla="*/ 36576 w 694951"/>
              <a:gd name="connsiteY34" fmla="*/ 134112 h 195072"/>
              <a:gd name="connsiteX35" fmla="*/ 0 w 694951"/>
              <a:gd name="connsiteY35" fmla="*/ 117856 h 195072"/>
              <a:gd name="connsiteX36" fmla="*/ 12192 w 694951"/>
              <a:gd name="connsiteY36" fmla="*/ 89408 h 195072"/>
              <a:gd name="connsiteX37" fmla="*/ 12192 w 694951"/>
              <a:gd name="connsiteY37" fmla="*/ 44704 h 195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94951" h="195072">
                <a:moveTo>
                  <a:pt x="12192" y="44704"/>
                </a:moveTo>
                <a:lnTo>
                  <a:pt x="12192" y="44704"/>
                </a:lnTo>
                <a:cubicBezTo>
                  <a:pt x="24384" y="41995"/>
                  <a:pt x="36651" y="39605"/>
                  <a:pt x="48768" y="36576"/>
                </a:cubicBezTo>
                <a:cubicBezTo>
                  <a:pt x="52924" y="35537"/>
                  <a:pt x="56827" y="33639"/>
                  <a:pt x="60960" y="32512"/>
                </a:cubicBezTo>
                <a:cubicBezTo>
                  <a:pt x="69591" y="30158"/>
                  <a:pt x="101429" y="21968"/>
                  <a:pt x="113792" y="20320"/>
                </a:cubicBezTo>
                <a:cubicBezTo>
                  <a:pt x="127287" y="18521"/>
                  <a:pt x="140911" y="17847"/>
                  <a:pt x="154432" y="16256"/>
                </a:cubicBezTo>
                <a:cubicBezTo>
                  <a:pt x="199590" y="10943"/>
                  <a:pt x="166368" y="14267"/>
                  <a:pt x="203200" y="8128"/>
                </a:cubicBezTo>
                <a:cubicBezTo>
                  <a:pt x="246885" y="847"/>
                  <a:pt x="216694" y="7802"/>
                  <a:pt x="247904" y="0"/>
                </a:cubicBezTo>
                <a:cubicBezTo>
                  <a:pt x="299381" y="1355"/>
                  <a:pt x="350902" y="1555"/>
                  <a:pt x="402336" y="4064"/>
                </a:cubicBezTo>
                <a:cubicBezTo>
                  <a:pt x="406615" y="4273"/>
                  <a:pt x="410327" y="7288"/>
                  <a:pt x="414528" y="8128"/>
                </a:cubicBezTo>
                <a:cubicBezTo>
                  <a:pt x="423921" y="10007"/>
                  <a:pt x="433440" y="11284"/>
                  <a:pt x="442976" y="12192"/>
                </a:cubicBezTo>
                <a:cubicBezTo>
                  <a:pt x="481186" y="15831"/>
                  <a:pt x="497996" y="14589"/>
                  <a:pt x="532384" y="20320"/>
                </a:cubicBezTo>
                <a:cubicBezTo>
                  <a:pt x="558196" y="24622"/>
                  <a:pt x="540826" y="26063"/>
                  <a:pt x="573024" y="28448"/>
                </a:cubicBezTo>
                <a:cubicBezTo>
                  <a:pt x="601426" y="30552"/>
                  <a:pt x="629920" y="31157"/>
                  <a:pt x="658368" y="32512"/>
                </a:cubicBezTo>
                <a:cubicBezTo>
                  <a:pt x="678381" y="62532"/>
                  <a:pt x="668763" y="49081"/>
                  <a:pt x="686816" y="73152"/>
                </a:cubicBezTo>
                <a:cubicBezTo>
                  <a:pt x="695986" y="100661"/>
                  <a:pt x="697494" y="90642"/>
                  <a:pt x="690880" y="113792"/>
                </a:cubicBezTo>
                <a:cubicBezTo>
                  <a:pt x="689703" y="117911"/>
                  <a:pt x="689192" y="122420"/>
                  <a:pt x="686816" y="125984"/>
                </a:cubicBezTo>
                <a:cubicBezTo>
                  <a:pt x="683628" y="130766"/>
                  <a:pt x="678688" y="134112"/>
                  <a:pt x="674624" y="138176"/>
                </a:cubicBezTo>
                <a:cubicBezTo>
                  <a:pt x="673269" y="142240"/>
                  <a:pt x="673589" y="147339"/>
                  <a:pt x="670560" y="150368"/>
                </a:cubicBezTo>
                <a:cubicBezTo>
                  <a:pt x="644932" y="175996"/>
                  <a:pt x="654426" y="160467"/>
                  <a:pt x="633984" y="170688"/>
                </a:cubicBezTo>
                <a:cubicBezTo>
                  <a:pt x="629615" y="172872"/>
                  <a:pt x="626255" y="176832"/>
                  <a:pt x="621792" y="178816"/>
                </a:cubicBezTo>
                <a:cubicBezTo>
                  <a:pt x="601245" y="187948"/>
                  <a:pt x="594651" y="187076"/>
                  <a:pt x="573024" y="191008"/>
                </a:cubicBezTo>
                <a:cubicBezTo>
                  <a:pt x="566228" y="192244"/>
                  <a:pt x="559477" y="193717"/>
                  <a:pt x="552704" y="195072"/>
                </a:cubicBezTo>
                <a:cubicBezTo>
                  <a:pt x="521547" y="193717"/>
                  <a:pt x="490340" y="193230"/>
                  <a:pt x="459232" y="191008"/>
                </a:cubicBezTo>
                <a:cubicBezTo>
                  <a:pt x="452342" y="190516"/>
                  <a:pt x="445613" y="188619"/>
                  <a:pt x="438912" y="186944"/>
                </a:cubicBezTo>
                <a:cubicBezTo>
                  <a:pt x="434756" y="185905"/>
                  <a:pt x="430980" y="183328"/>
                  <a:pt x="426720" y="182880"/>
                </a:cubicBezTo>
                <a:cubicBezTo>
                  <a:pt x="405122" y="180607"/>
                  <a:pt x="383371" y="180171"/>
                  <a:pt x="361696" y="178816"/>
                </a:cubicBezTo>
                <a:cubicBezTo>
                  <a:pt x="299545" y="166386"/>
                  <a:pt x="397438" y="185450"/>
                  <a:pt x="308864" y="170688"/>
                </a:cubicBezTo>
                <a:cubicBezTo>
                  <a:pt x="303355" y="169770"/>
                  <a:pt x="298060" y="167836"/>
                  <a:pt x="292608" y="166624"/>
                </a:cubicBezTo>
                <a:cubicBezTo>
                  <a:pt x="285865" y="165126"/>
                  <a:pt x="279031" y="164058"/>
                  <a:pt x="272288" y="162560"/>
                </a:cubicBezTo>
                <a:cubicBezTo>
                  <a:pt x="266836" y="161348"/>
                  <a:pt x="261609" y="158806"/>
                  <a:pt x="256032" y="158496"/>
                </a:cubicBezTo>
                <a:cubicBezTo>
                  <a:pt x="212728" y="156090"/>
                  <a:pt x="169333" y="155787"/>
                  <a:pt x="125984" y="154432"/>
                </a:cubicBezTo>
                <a:cubicBezTo>
                  <a:pt x="120565" y="153077"/>
                  <a:pt x="115264" y="151106"/>
                  <a:pt x="109728" y="150368"/>
                </a:cubicBezTo>
                <a:cubicBezTo>
                  <a:pt x="41183" y="141229"/>
                  <a:pt x="86363" y="151639"/>
                  <a:pt x="48768" y="142240"/>
                </a:cubicBezTo>
                <a:cubicBezTo>
                  <a:pt x="44704" y="139531"/>
                  <a:pt x="41039" y="136096"/>
                  <a:pt x="36576" y="134112"/>
                </a:cubicBezTo>
                <a:cubicBezTo>
                  <a:pt x="-6951" y="114767"/>
                  <a:pt x="27592" y="136251"/>
                  <a:pt x="0" y="117856"/>
                </a:cubicBezTo>
                <a:cubicBezTo>
                  <a:pt x="3109" y="105420"/>
                  <a:pt x="2837" y="98763"/>
                  <a:pt x="12192" y="89408"/>
                </a:cubicBezTo>
                <a:lnTo>
                  <a:pt x="12192" y="447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Freeform: Shape 21"/>
          <p:cNvSpPr/>
          <p:nvPr/>
        </p:nvSpPr>
        <p:spPr>
          <a:xfrm>
            <a:off x="3416344" y="2788434"/>
            <a:ext cx="547336" cy="185807"/>
          </a:xfrm>
          <a:custGeom>
            <a:avLst/>
            <a:gdLst>
              <a:gd name="connsiteX0" fmla="*/ 18359 w 615828"/>
              <a:gd name="connsiteY0" fmla="*/ 13987 h 209059"/>
              <a:gd name="connsiteX1" fmla="*/ 18359 w 615828"/>
              <a:gd name="connsiteY1" fmla="*/ 13987 h 209059"/>
              <a:gd name="connsiteX2" fmla="*/ 50871 w 615828"/>
              <a:gd name="connsiteY2" fmla="*/ 1795 h 209059"/>
              <a:gd name="connsiteX3" fmla="*/ 306903 w 615828"/>
              <a:gd name="connsiteY3" fmla="*/ 9923 h 209059"/>
              <a:gd name="connsiteX4" fmla="*/ 347543 w 615828"/>
              <a:gd name="connsiteY4" fmla="*/ 18051 h 209059"/>
              <a:gd name="connsiteX5" fmla="*/ 380055 w 615828"/>
              <a:gd name="connsiteY5" fmla="*/ 22115 h 209059"/>
              <a:gd name="connsiteX6" fmla="*/ 404439 w 615828"/>
              <a:gd name="connsiteY6" fmla="*/ 26179 h 209059"/>
              <a:gd name="connsiteX7" fmla="*/ 449143 w 615828"/>
              <a:gd name="connsiteY7" fmla="*/ 30243 h 209059"/>
              <a:gd name="connsiteX8" fmla="*/ 485719 w 615828"/>
              <a:gd name="connsiteY8" fmla="*/ 38371 h 209059"/>
              <a:gd name="connsiteX9" fmla="*/ 514167 w 615828"/>
              <a:gd name="connsiteY9" fmla="*/ 42435 h 209059"/>
              <a:gd name="connsiteX10" fmla="*/ 550743 w 615828"/>
              <a:gd name="connsiteY10" fmla="*/ 50563 h 209059"/>
              <a:gd name="connsiteX11" fmla="*/ 571063 w 615828"/>
              <a:gd name="connsiteY11" fmla="*/ 54627 h 209059"/>
              <a:gd name="connsiteX12" fmla="*/ 583255 w 615828"/>
              <a:gd name="connsiteY12" fmla="*/ 58691 h 209059"/>
              <a:gd name="connsiteX13" fmla="*/ 611703 w 615828"/>
              <a:gd name="connsiteY13" fmla="*/ 62755 h 209059"/>
              <a:gd name="connsiteX14" fmla="*/ 611703 w 615828"/>
              <a:gd name="connsiteY14" fmla="*/ 87139 h 209059"/>
              <a:gd name="connsiteX15" fmla="*/ 595447 w 615828"/>
              <a:gd name="connsiteY15" fmla="*/ 111523 h 209059"/>
              <a:gd name="connsiteX16" fmla="*/ 587319 w 615828"/>
              <a:gd name="connsiteY16" fmla="*/ 123715 h 209059"/>
              <a:gd name="connsiteX17" fmla="*/ 575127 w 615828"/>
              <a:gd name="connsiteY17" fmla="*/ 160291 h 209059"/>
              <a:gd name="connsiteX18" fmla="*/ 571063 w 615828"/>
              <a:gd name="connsiteY18" fmla="*/ 172483 h 209059"/>
              <a:gd name="connsiteX19" fmla="*/ 558871 w 615828"/>
              <a:gd name="connsiteY19" fmla="*/ 180611 h 209059"/>
              <a:gd name="connsiteX20" fmla="*/ 530423 w 615828"/>
              <a:gd name="connsiteY20" fmla="*/ 192803 h 209059"/>
              <a:gd name="connsiteX21" fmla="*/ 514167 w 615828"/>
              <a:gd name="connsiteY21" fmla="*/ 200931 h 209059"/>
              <a:gd name="connsiteX22" fmla="*/ 489783 w 615828"/>
              <a:gd name="connsiteY22" fmla="*/ 209059 h 209059"/>
              <a:gd name="connsiteX23" fmla="*/ 189047 w 615828"/>
              <a:gd name="connsiteY23" fmla="*/ 200931 h 209059"/>
              <a:gd name="connsiteX24" fmla="*/ 172791 w 615828"/>
              <a:gd name="connsiteY24" fmla="*/ 196867 h 209059"/>
              <a:gd name="connsiteX25" fmla="*/ 140279 w 615828"/>
              <a:gd name="connsiteY25" fmla="*/ 192803 h 209059"/>
              <a:gd name="connsiteX26" fmla="*/ 119959 w 615828"/>
              <a:gd name="connsiteY26" fmla="*/ 188739 h 209059"/>
              <a:gd name="connsiteX27" fmla="*/ 107767 w 615828"/>
              <a:gd name="connsiteY27" fmla="*/ 184675 h 209059"/>
              <a:gd name="connsiteX28" fmla="*/ 71191 w 615828"/>
              <a:gd name="connsiteY28" fmla="*/ 180611 h 209059"/>
              <a:gd name="connsiteX29" fmla="*/ 6167 w 615828"/>
              <a:gd name="connsiteY29" fmla="*/ 168419 h 209059"/>
              <a:gd name="connsiteX30" fmla="*/ 6167 w 615828"/>
              <a:gd name="connsiteY30" fmla="*/ 103395 h 209059"/>
              <a:gd name="connsiteX31" fmla="*/ 14295 w 615828"/>
              <a:gd name="connsiteY31" fmla="*/ 79011 h 209059"/>
              <a:gd name="connsiteX32" fmla="*/ 26487 w 615828"/>
              <a:gd name="connsiteY32" fmla="*/ 66819 h 209059"/>
              <a:gd name="connsiteX33" fmla="*/ 18359 w 615828"/>
              <a:gd name="connsiteY33" fmla="*/ 13987 h 20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5828" h="209059">
                <a:moveTo>
                  <a:pt x="18359" y="13987"/>
                </a:moveTo>
                <a:lnTo>
                  <a:pt x="18359" y="13987"/>
                </a:lnTo>
                <a:cubicBezTo>
                  <a:pt x="29196" y="9923"/>
                  <a:pt x="39303" y="2181"/>
                  <a:pt x="50871" y="1795"/>
                </a:cubicBezTo>
                <a:cubicBezTo>
                  <a:pt x="181422" y="-2557"/>
                  <a:pt x="212365" y="1329"/>
                  <a:pt x="306903" y="9923"/>
                </a:cubicBezTo>
                <a:cubicBezTo>
                  <a:pt x="320450" y="12632"/>
                  <a:pt x="333835" y="16337"/>
                  <a:pt x="347543" y="18051"/>
                </a:cubicBezTo>
                <a:lnTo>
                  <a:pt x="380055" y="22115"/>
                </a:lnTo>
                <a:cubicBezTo>
                  <a:pt x="388212" y="23280"/>
                  <a:pt x="396255" y="25216"/>
                  <a:pt x="404439" y="26179"/>
                </a:cubicBezTo>
                <a:cubicBezTo>
                  <a:pt x="419299" y="27927"/>
                  <a:pt x="434242" y="28888"/>
                  <a:pt x="449143" y="30243"/>
                </a:cubicBezTo>
                <a:cubicBezTo>
                  <a:pt x="463756" y="33896"/>
                  <a:pt x="470241" y="35791"/>
                  <a:pt x="485719" y="38371"/>
                </a:cubicBezTo>
                <a:cubicBezTo>
                  <a:pt x="495168" y="39946"/>
                  <a:pt x="504684" y="41080"/>
                  <a:pt x="514167" y="42435"/>
                </a:cubicBezTo>
                <a:cubicBezTo>
                  <a:pt x="535664" y="49601"/>
                  <a:pt x="519272" y="44841"/>
                  <a:pt x="550743" y="50563"/>
                </a:cubicBezTo>
                <a:cubicBezTo>
                  <a:pt x="557539" y="51799"/>
                  <a:pt x="564362" y="52952"/>
                  <a:pt x="571063" y="54627"/>
                </a:cubicBezTo>
                <a:cubicBezTo>
                  <a:pt x="575219" y="55666"/>
                  <a:pt x="579054" y="57851"/>
                  <a:pt x="583255" y="58691"/>
                </a:cubicBezTo>
                <a:cubicBezTo>
                  <a:pt x="592648" y="60570"/>
                  <a:pt x="602220" y="61400"/>
                  <a:pt x="611703" y="62755"/>
                </a:cubicBezTo>
                <a:cubicBezTo>
                  <a:pt x="615767" y="74947"/>
                  <a:pt x="618476" y="74947"/>
                  <a:pt x="611703" y="87139"/>
                </a:cubicBezTo>
                <a:cubicBezTo>
                  <a:pt x="606959" y="95678"/>
                  <a:pt x="600866" y="103395"/>
                  <a:pt x="595447" y="111523"/>
                </a:cubicBezTo>
                <a:cubicBezTo>
                  <a:pt x="592738" y="115587"/>
                  <a:pt x="588864" y="119081"/>
                  <a:pt x="587319" y="123715"/>
                </a:cubicBezTo>
                <a:lnTo>
                  <a:pt x="575127" y="160291"/>
                </a:lnTo>
                <a:cubicBezTo>
                  <a:pt x="573772" y="164355"/>
                  <a:pt x="574627" y="170107"/>
                  <a:pt x="571063" y="172483"/>
                </a:cubicBezTo>
                <a:cubicBezTo>
                  <a:pt x="566999" y="175192"/>
                  <a:pt x="563112" y="178188"/>
                  <a:pt x="558871" y="180611"/>
                </a:cubicBezTo>
                <a:cubicBezTo>
                  <a:pt x="531914" y="196015"/>
                  <a:pt x="553220" y="183033"/>
                  <a:pt x="530423" y="192803"/>
                </a:cubicBezTo>
                <a:cubicBezTo>
                  <a:pt x="524855" y="195189"/>
                  <a:pt x="519792" y="198681"/>
                  <a:pt x="514167" y="200931"/>
                </a:cubicBezTo>
                <a:cubicBezTo>
                  <a:pt x="506212" y="204113"/>
                  <a:pt x="489783" y="209059"/>
                  <a:pt x="489783" y="209059"/>
                </a:cubicBezTo>
                <a:lnTo>
                  <a:pt x="189047" y="200931"/>
                </a:lnTo>
                <a:cubicBezTo>
                  <a:pt x="183470" y="200630"/>
                  <a:pt x="178300" y="197785"/>
                  <a:pt x="172791" y="196867"/>
                </a:cubicBezTo>
                <a:cubicBezTo>
                  <a:pt x="162018" y="195071"/>
                  <a:pt x="151074" y="194464"/>
                  <a:pt x="140279" y="192803"/>
                </a:cubicBezTo>
                <a:cubicBezTo>
                  <a:pt x="133452" y="191753"/>
                  <a:pt x="126660" y="190414"/>
                  <a:pt x="119959" y="188739"/>
                </a:cubicBezTo>
                <a:cubicBezTo>
                  <a:pt x="115803" y="187700"/>
                  <a:pt x="111993" y="185379"/>
                  <a:pt x="107767" y="184675"/>
                </a:cubicBezTo>
                <a:cubicBezTo>
                  <a:pt x="95667" y="182658"/>
                  <a:pt x="83383" y="181966"/>
                  <a:pt x="71191" y="180611"/>
                </a:cubicBezTo>
                <a:cubicBezTo>
                  <a:pt x="28083" y="169834"/>
                  <a:pt x="49764" y="173869"/>
                  <a:pt x="6167" y="168419"/>
                </a:cubicBezTo>
                <a:cubicBezTo>
                  <a:pt x="-2721" y="141754"/>
                  <a:pt x="-1363" y="151086"/>
                  <a:pt x="6167" y="103395"/>
                </a:cubicBezTo>
                <a:cubicBezTo>
                  <a:pt x="7503" y="94932"/>
                  <a:pt x="8237" y="85069"/>
                  <a:pt x="14295" y="79011"/>
                </a:cubicBezTo>
                <a:lnTo>
                  <a:pt x="26487" y="66819"/>
                </a:lnTo>
                <a:cubicBezTo>
                  <a:pt x="35573" y="39561"/>
                  <a:pt x="19714" y="22792"/>
                  <a:pt x="18359" y="139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511602" y="3089823"/>
            <a:ext cx="1509817" cy="1083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034647"/>
              </p:ext>
            </p:extLst>
          </p:nvPr>
        </p:nvGraphicFramePr>
        <p:xfrm>
          <a:off x="3130100" y="3130684"/>
          <a:ext cx="191888" cy="2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3"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0100" y="3130684"/>
                        <a:ext cx="191888" cy="248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V="1">
            <a:off x="2870996" y="532527"/>
            <a:ext cx="839790" cy="1807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44838" y="906370"/>
            <a:ext cx="839790" cy="1807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96380"/>
              </p:ext>
            </p:extLst>
          </p:nvPr>
        </p:nvGraphicFramePr>
        <p:xfrm>
          <a:off x="3481029" y="913704"/>
          <a:ext cx="361200" cy="19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4" name="Equation" r:id="rId7" imgW="406080" imgH="215640" progId="Equation.DSMT4">
                  <p:embed/>
                </p:oleObj>
              </mc:Choice>
              <mc:Fallback>
                <p:oleObj name="Equation" r:id="rId7" imgW="406080" imgH="215640" progId="Equation.DSMT4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81029" y="913704"/>
                        <a:ext cx="361200" cy="191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223927"/>
              </p:ext>
            </p:extLst>
          </p:nvPr>
        </p:nvGraphicFramePr>
        <p:xfrm>
          <a:off x="3139695" y="294246"/>
          <a:ext cx="361200" cy="19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5" name="Equation" r:id="rId9" imgW="406080" imgH="215640" progId="Equation.DSMT4">
                  <p:embed/>
                </p:oleObj>
              </mc:Choice>
              <mc:Fallback>
                <p:oleObj name="Equation" r:id="rId9" imgW="406080" imgH="21564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39695" y="294246"/>
                        <a:ext cx="361200" cy="191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33170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973" y="1988684"/>
            <a:ext cx="1759784" cy="120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1" y="528185"/>
            <a:ext cx="1759784" cy="120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10" y="2024612"/>
            <a:ext cx="1759784" cy="120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86" y="524628"/>
            <a:ext cx="1759784" cy="120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890375" y="1784462"/>
            <a:ext cx="1074333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1067" dirty="0">
                <a:latin typeface="+mn-lt"/>
              </a:rPr>
              <a:t>violin  spectrum</a:t>
            </a:r>
            <a:endParaRPr lang="en-US" altLang="en-US" sz="1067" dirty="0">
              <a:latin typeface="+mn-lt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528083" y="1822296"/>
            <a:ext cx="1035861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tabLst>
                <a:tab pos="457200" algn="r"/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457200" algn="r"/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457200" algn="r"/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457200" algn="r"/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457200" algn="r"/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r"/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r"/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r"/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r"/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1067" dirty="0">
                <a:latin typeface="+mn-lt"/>
              </a:rPr>
              <a:t>viola  spectrum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863283" y="280063"/>
            <a:ext cx="1082348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1067" dirty="0">
                <a:latin typeface="+mn-lt"/>
              </a:rPr>
              <a:t>violin  recording</a:t>
            </a:r>
            <a:endParaRPr lang="en-US" altLang="en-US" sz="1067" dirty="0">
              <a:latin typeface="+mn-lt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4547000" y="298123"/>
            <a:ext cx="1043876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1067" dirty="0">
                <a:latin typeface="+mn-lt"/>
              </a:rPr>
              <a:t>viola  recording</a:t>
            </a:r>
            <a:endParaRPr lang="en-US" altLang="en-US" sz="1067" dirty="0">
              <a:latin typeface="+mn-lt"/>
            </a:endParaRPr>
          </a:p>
        </p:txBody>
      </p:sp>
      <p:pic>
        <p:nvPicPr>
          <p:cNvPr id="35842" name="Picture 2" descr="Related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4627" r="5371" b="12071"/>
          <a:stretch/>
        </p:blipFill>
        <p:spPr bwMode="auto">
          <a:xfrm>
            <a:off x="3389318" y="1182687"/>
            <a:ext cx="762250" cy="109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819938" y="3086073"/>
            <a:ext cx="1316386" cy="235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933" dirty="0">
                <a:latin typeface="+mn-lt"/>
              </a:rPr>
              <a:t>harmonics (</a:t>
            </a:r>
            <a:r>
              <a:rPr lang="en-AU" altLang="en-US" sz="933" i="1" dirty="0">
                <a:latin typeface="+mn-lt"/>
              </a:rPr>
              <a:t>f</a:t>
            </a:r>
            <a:r>
              <a:rPr lang="en-AU" altLang="en-US" sz="933" baseline="-25000" dirty="0">
                <a:latin typeface="+mn-lt"/>
              </a:rPr>
              <a:t>1</a:t>
            </a:r>
            <a:r>
              <a:rPr lang="en-AU" altLang="en-US" sz="933" dirty="0">
                <a:latin typeface="+mn-lt"/>
              </a:rPr>
              <a:t> = 440 Hz)</a:t>
            </a:r>
            <a:endParaRPr lang="en-US" altLang="en-US" sz="933" dirty="0">
              <a:latin typeface="+mn-lt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4433222" y="3123999"/>
            <a:ext cx="1316386" cy="235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933" dirty="0">
                <a:latin typeface="+mn-lt"/>
              </a:rPr>
              <a:t>harmonics (</a:t>
            </a:r>
            <a:r>
              <a:rPr lang="en-AU" altLang="en-US" sz="933" i="1" dirty="0">
                <a:latin typeface="+mn-lt"/>
              </a:rPr>
              <a:t>f</a:t>
            </a:r>
            <a:r>
              <a:rPr lang="en-AU" altLang="en-US" sz="933" baseline="-25000" dirty="0">
                <a:latin typeface="+mn-lt"/>
              </a:rPr>
              <a:t>1</a:t>
            </a:r>
            <a:r>
              <a:rPr lang="en-AU" altLang="en-US" sz="933" dirty="0">
                <a:latin typeface="+mn-lt"/>
              </a:rPr>
              <a:t> = 440 Hz)</a:t>
            </a:r>
            <a:endParaRPr lang="en-US" altLang="en-US" sz="933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51946" y="2136254"/>
            <a:ext cx="40634" cy="8415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4258006" y="2598590"/>
            <a:ext cx="40634" cy="4063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442391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Synthesizer, Music, Musical Instru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790" y="1075723"/>
            <a:ext cx="1883056" cy="14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19" t="4667" r="5866"/>
          <a:stretch/>
        </p:blipFill>
        <p:spPr>
          <a:xfrm>
            <a:off x="1623050" y="1221159"/>
            <a:ext cx="2192485" cy="1329406"/>
          </a:xfrm>
          <a:prstGeom prst="rect">
            <a:avLst/>
          </a:prstGeom>
        </p:spPr>
      </p:pic>
      <p:sp>
        <p:nvSpPr>
          <p:cNvPr id="5" name="Arrow: Right 4"/>
          <p:cNvSpPr/>
          <p:nvPr/>
        </p:nvSpPr>
        <p:spPr>
          <a:xfrm>
            <a:off x="3779414" y="1796726"/>
            <a:ext cx="270900" cy="1011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189021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5590" y="998476"/>
            <a:ext cx="144462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complex </a:t>
            </a:r>
            <a:r>
              <a:rPr lang="en-AU" sz="1067" dirty="0" err="1"/>
              <a:t>wavefunction</a:t>
            </a:r>
            <a:endParaRPr lang="en-US" sz="1067" dirty="0"/>
          </a:p>
        </p:txBody>
      </p:sp>
      <p:sp>
        <p:nvSpPr>
          <p:cNvPr id="5" name="TextBox 4"/>
          <p:cNvSpPr txBox="1"/>
          <p:nvPr/>
        </p:nvSpPr>
        <p:spPr>
          <a:xfrm>
            <a:off x="4286901" y="982222"/>
            <a:ext cx="143821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harmonic components</a:t>
            </a:r>
            <a:endParaRPr lang="en-US" sz="1067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7614" y="1067101"/>
            <a:ext cx="98246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05106" y="821488"/>
            <a:ext cx="10663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FF0000"/>
                </a:solidFill>
              </a:rPr>
              <a:t>Fourier Analysis</a:t>
            </a:r>
            <a:endParaRPr lang="en-US" sz="1067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9957" y="1256734"/>
            <a:ext cx="113845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>
                <a:solidFill>
                  <a:srgbClr val="0000FF"/>
                </a:solidFill>
              </a:rPr>
              <a:t>Fourier Synthesis</a:t>
            </a:r>
            <a:endParaRPr lang="en-US" sz="1067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21360" y="1206164"/>
            <a:ext cx="982465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Image result for image pia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45575"/>
          <a:stretch/>
        </p:blipFill>
        <p:spPr bwMode="auto">
          <a:xfrm>
            <a:off x="1987861" y="2410769"/>
            <a:ext cx="449570" cy="4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1741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2459214" y="1240478"/>
            <a:ext cx="3238175" cy="162540"/>
          </a:xfrm>
          <a:custGeom>
            <a:avLst/>
            <a:gdLst>
              <a:gd name="connsiteX0" fmla="*/ 38625 w 3643393"/>
              <a:gd name="connsiteY0" fmla="*/ 197553 h 319473"/>
              <a:gd name="connsiteX1" fmla="*/ 83329 w 3643393"/>
              <a:gd name="connsiteY1" fmla="*/ 173169 h 319473"/>
              <a:gd name="connsiteX2" fmla="*/ 778273 w 3643393"/>
              <a:gd name="connsiteY2" fmla="*/ 2481 h 319473"/>
              <a:gd name="connsiteX3" fmla="*/ 1611393 w 3643393"/>
              <a:gd name="connsiteY3" fmla="*/ 319473 h 319473"/>
              <a:gd name="connsiteX4" fmla="*/ 2420129 w 3643393"/>
              <a:gd name="connsiteY4" fmla="*/ 2481 h 319473"/>
              <a:gd name="connsiteX5" fmla="*/ 3643393 w 3643393"/>
              <a:gd name="connsiteY5" fmla="*/ 209745 h 31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43393" h="319473">
                <a:moveTo>
                  <a:pt x="38625" y="197553"/>
                </a:moveTo>
                <a:cubicBezTo>
                  <a:pt x="-661" y="201617"/>
                  <a:pt x="-39946" y="205681"/>
                  <a:pt x="83329" y="173169"/>
                </a:cubicBezTo>
                <a:cubicBezTo>
                  <a:pt x="206604" y="140657"/>
                  <a:pt x="523596" y="-21903"/>
                  <a:pt x="778273" y="2481"/>
                </a:cubicBezTo>
                <a:cubicBezTo>
                  <a:pt x="1032950" y="26865"/>
                  <a:pt x="1337750" y="319473"/>
                  <a:pt x="1611393" y="319473"/>
                </a:cubicBezTo>
                <a:cubicBezTo>
                  <a:pt x="1885036" y="319473"/>
                  <a:pt x="2081462" y="20769"/>
                  <a:pt x="2420129" y="2481"/>
                </a:cubicBezTo>
                <a:cubicBezTo>
                  <a:pt x="2758796" y="-15807"/>
                  <a:pt x="3201094" y="96969"/>
                  <a:pt x="3643393" y="209745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5682939" y="1153790"/>
            <a:ext cx="75852" cy="3323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5842" name="Picture 2" descr="Image result for clip art h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61442" y="1183463"/>
            <a:ext cx="664609" cy="25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522437" y="1226030"/>
            <a:ext cx="0" cy="18782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94881" y="1374122"/>
            <a:ext cx="46839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node</a:t>
            </a:r>
          </a:p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AU" sz="1067" dirty="0"/>
              <a:t> ~ 0</a:t>
            </a:r>
          </a:p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AU" sz="1067" dirty="0"/>
              <a:t> = 0</a:t>
            </a:r>
            <a:endParaRPr lang="en-US" sz="1067" dirty="0"/>
          </a:p>
        </p:txBody>
      </p:sp>
      <p:sp>
        <p:nvSpPr>
          <p:cNvPr id="10" name="TextBox 9"/>
          <p:cNvSpPr txBox="1"/>
          <p:nvPr/>
        </p:nvSpPr>
        <p:spPr>
          <a:xfrm>
            <a:off x="5496921" y="1469841"/>
            <a:ext cx="46839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node</a:t>
            </a:r>
          </a:p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AU" sz="1067" dirty="0"/>
              <a:t> = 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AU" sz="1067" dirty="0"/>
              <a:t> = 0</a:t>
            </a:r>
            <a:endParaRPr lang="en-US" sz="1067" dirty="0"/>
          </a:p>
        </p:txBody>
      </p:sp>
      <p:sp>
        <p:nvSpPr>
          <p:cNvPr id="9" name="TextBox 8"/>
          <p:cNvSpPr txBox="1"/>
          <p:nvPr/>
        </p:nvSpPr>
        <p:spPr>
          <a:xfrm>
            <a:off x="2027593" y="785366"/>
            <a:ext cx="115929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driving frequency</a:t>
            </a:r>
          </a:p>
          <a:p>
            <a:r>
              <a:rPr lang="en-AU" sz="1067" dirty="0"/>
              <a:t>             </a:t>
            </a:r>
            <a:r>
              <a:rPr lang="en-AU" sz="10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0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44" name="Picture 4" descr="Image result for tacoma bridg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509" y="2545891"/>
            <a:ext cx="934267" cy="6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5109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Image result for image musical orga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4316" r="2850" b="10738"/>
          <a:stretch/>
        </p:blipFill>
        <p:spPr bwMode="auto">
          <a:xfrm>
            <a:off x="1890338" y="723963"/>
            <a:ext cx="1549549" cy="111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5225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 result for image wind instr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15" y="2075175"/>
            <a:ext cx="2907365" cy="12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images wind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90" y="693682"/>
            <a:ext cx="1724690" cy="91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0648" y="284378"/>
            <a:ext cx="1015021" cy="229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89" dirty="0"/>
              <a:t>Brass instruments</a:t>
            </a:r>
            <a:endParaRPr lang="en-US" sz="889" dirty="0"/>
          </a:p>
        </p:txBody>
      </p:sp>
      <p:sp>
        <p:nvSpPr>
          <p:cNvPr id="7" name="TextBox 6"/>
          <p:cNvSpPr txBox="1"/>
          <p:nvPr/>
        </p:nvSpPr>
        <p:spPr>
          <a:xfrm>
            <a:off x="2805065" y="628442"/>
            <a:ext cx="567784" cy="229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89" dirty="0"/>
              <a:t>trumpet</a:t>
            </a:r>
            <a:endParaRPr lang="en-US" sz="889" dirty="0"/>
          </a:p>
        </p:txBody>
      </p:sp>
      <p:sp>
        <p:nvSpPr>
          <p:cNvPr id="8" name="TextBox 7"/>
          <p:cNvSpPr txBox="1"/>
          <p:nvPr/>
        </p:nvSpPr>
        <p:spPr>
          <a:xfrm>
            <a:off x="3837793" y="741828"/>
            <a:ext cx="396262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dirty="0"/>
              <a:t>tuba</a:t>
            </a:r>
            <a:endParaRPr lang="en-US" sz="889" dirty="0"/>
          </a:p>
        </p:txBody>
      </p:sp>
      <p:sp>
        <p:nvSpPr>
          <p:cNvPr id="9" name="Rectangle 8"/>
          <p:cNvSpPr/>
          <p:nvPr/>
        </p:nvSpPr>
        <p:spPr>
          <a:xfrm>
            <a:off x="3886826" y="1386594"/>
            <a:ext cx="117676" cy="40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3408768" y="673182"/>
            <a:ext cx="720766" cy="69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4169373" y="547540"/>
            <a:ext cx="745717" cy="229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89" dirty="0"/>
              <a:t>French horn</a:t>
            </a:r>
            <a:endParaRPr lang="en-US" sz="889" dirty="0"/>
          </a:p>
        </p:txBody>
      </p:sp>
      <p:sp>
        <p:nvSpPr>
          <p:cNvPr id="12" name="Freeform: Shape 11"/>
          <p:cNvSpPr/>
          <p:nvPr/>
        </p:nvSpPr>
        <p:spPr>
          <a:xfrm>
            <a:off x="4291339" y="1375561"/>
            <a:ext cx="227997" cy="58838"/>
          </a:xfrm>
          <a:custGeom>
            <a:avLst/>
            <a:gdLst>
              <a:gd name="connsiteX0" fmla="*/ 0 w 256528"/>
              <a:gd name="connsiteY0" fmla="*/ 0 h 66201"/>
              <a:gd name="connsiteX1" fmla="*/ 256528 w 256528"/>
              <a:gd name="connsiteY1" fmla="*/ 12413 h 66201"/>
              <a:gd name="connsiteX2" fmla="*/ 248253 w 256528"/>
              <a:gd name="connsiteY2" fmla="*/ 53788 h 66201"/>
              <a:gd name="connsiteX3" fmla="*/ 28963 w 256528"/>
              <a:gd name="connsiteY3" fmla="*/ 66201 h 66201"/>
              <a:gd name="connsiteX4" fmla="*/ 0 w 256528"/>
              <a:gd name="connsiteY4" fmla="*/ 0 h 6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28" h="66201">
                <a:moveTo>
                  <a:pt x="0" y="0"/>
                </a:moveTo>
                <a:lnTo>
                  <a:pt x="256528" y="12413"/>
                </a:lnTo>
                <a:lnTo>
                  <a:pt x="248253" y="53788"/>
                </a:lnTo>
                <a:lnTo>
                  <a:pt x="28963" y="662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Freeform: Shape 12"/>
          <p:cNvSpPr/>
          <p:nvPr/>
        </p:nvSpPr>
        <p:spPr>
          <a:xfrm>
            <a:off x="4379596" y="1566785"/>
            <a:ext cx="227385" cy="65580"/>
          </a:xfrm>
          <a:custGeom>
            <a:avLst/>
            <a:gdLst>
              <a:gd name="connsiteX0" fmla="*/ 0 w 256528"/>
              <a:gd name="connsiteY0" fmla="*/ 0 h 66201"/>
              <a:gd name="connsiteX1" fmla="*/ 256528 w 256528"/>
              <a:gd name="connsiteY1" fmla="*/ 12413 h 66201"/>
              <a:gd name="connsiteX2" fmla="*/ 248253 w 256528"/>
              <a:gd name="connsiteY2" fmla="*/ 53788 h 66201"/>
              <a:gd name="connsiteX3" fmla="*/ 28963 w 256528"/>
              <a:gd name="connsiteY3" fmla="*/ 66201 h 66201"/>
              <a:gd name="connsiteX4" fmla="*/ 0 w 256528"/>
              <a:gd name="connsiteY4" fmla="*/ 0 h 6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28" h="66201">
                <a:moveTo>
                  <a:pt x="0" y="0"/>
                </a:moveTo>
                <a:lnTo>
                  <a:pt x="256528" y="12413"/>
                </a:lnTo>
                <a:lnTo>
                  <a:pt x="248253" y="53788"/>
                </a:lnTo>
                <a:lnTo>
                  <a:pt x="28963" y="662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3007319" y="1540431"/>
            <a:ext cx="651140" cy="229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889" dirty="0"/>
              <a:t>trombone</a:t>
            </a:r>
            <a:endParaRPr lang="en-US" sz="889" dirty="0"/>
          </a:p>
        </p:txBody>
      </p:sp>
      <p:sp>
        <p:nvSpPr>
          <p:cNvPr id="15" name="Freeform: Shape 14"/>
          <p:cNvSpPr/>
          <p:nvPr/>
        </p:nvSpPr>
        <p:spPr>
          <a:xfrm>
            <a:off x="3088223" y="1117532"/>
            <a:ext cx="227997" cy="58838"/>
          </a:xfrm>
          <a:custGeom>
            <a:avLst/>
            <a:gdLst>
              <a:gd name="connsiteX0" fmla="*/ 0 w 256528"/>
              <a:gd name="connsiteY0" fmla="*/ 0 h 66201"/>
              <a:gd name="connsiteX1" fmla="*/ 256528 w 256528"/>
              <a:gd name="connsiteY1" fmla="*/ 12413 h 66201"/>
              <a:gd name="connsiteX2" fmla="*/ 248253 w 256528"/>
              <a:gd name="connsiteY2" fmla="*/ 53788 h 66201"/>
              <a:gd name="connsiteX3" fmla="*/ 28963 w 256528"/>
              <a:gd name="connsiteY3" fmla="*/ 66201 h 66201"/>
              <a:gd name="connsiteX4" fmla="*/ 0 w 256528"/>
              <a:gd name="connsiteY4" fmla="*/ 0 h 6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28" h="66201">
                <a:moveTo>
                  <a:pt x="0" y="0"/>
                </a:moveTo>
                <a:lnTo>
                  <a:pt x="256528" y="12413"/>
                </a:lnTo>
                <a:lnTo>
                  <a:pt x="248253" y="53788"/>
                </a:lnTo>
                <a:lnTo>
                  <a:pt x="28963" y="662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Freeform: Shape 15"/>
          <p:cNvSpPr/>
          <p:nvPr/>
        </p:nvSpPr>
        <p:spPr>
          <a:xfrm>
            <a:off x="3368317" y="690343"/>
            <a:ext cx="753862" cy="71095"/>
          </a:xfrm>
          <a:custGeom>
            <a:avLst/>
            <a:gdLst>
              <a:gd name="connsiteX0" fmla="*/ 0 w 256528"/>
              <a:gd name="connsiteY0" fmla="*/ 0 h 66201"/>
              <a:gd name="connsiteX1" fmla="*/ 256528 w 256528"/>
              <a:gd name="connsiteY1" fmla="*/ 12413 h 66201"/>
              <a:gd name="connsiteX2" fmla="*/ 248253 w 256528"/>
              <a:gd name="connsiteY2" fmla="*/ 53788 h 66201"/>
              <a:gd name="connsiteX3" fmla="*/ 28963 w 256528"/>
              <a:gd name="connsiteY3" fmla="*/ 66201 h 66201"/>
              <a:gd name="connsiteX4" fmla="*/ 0 w 256528"/>
              <a:gd name="connsiteY4" fmla="*/ 0 h 6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28" h="66201">
                <a:moveTo>
                  <a:pt x="0" y="0"/>
                </a:moveTo>
                <a:lnTo>
                  <a:pt x="256528" y="12413"/>
                </a:lnTo>
                <a:lnTo>
                  <a:pt x="248253" y="53788"/>
                </a:lnTo>
                <a:lnTo>
                  <a:pt x="28963" y="662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3208842" y="1879077"/>
            <a:ext cx="1276311" cy="229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889" dirty="0"/>
              <a:t>Woodwind instruments</a:t>
            </a:r>
            <a:endParaRPr lang="en-US" sz="889" dirty="0"/>
          </a:p>
        </p:txBody>
      </p:sp>
      <p:sp>
        <p:nvSpPr>
          <p:cNvPr id="18" name="TextBox 17"/>
          <p:cNvSpPr txBox="1"/>
          <p:nvPr/>
        </p:nvSpPr>
        <p:spPr>
          <a:xfrm>
            <a:off x="1969802" y="2800865"/>
            <a:ext cx="513282" cy="229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889" dirty="0"/>
              <a:t>piccolo</a:t>
            </a:r>
            <a:endParaRPr lang="en-US" sz="889" dirty="0"/>
          </a:p>
        </p:txBody>
      </p:sp>
      <p:sp>
        <p:nvSpPr>
          <p:cNvPr id="21" name="TextBox 20"/>
          <p:cNvSpPr txBox="1"/>
          <p:nvPr/>
        </p:nvSpPr>
        <p:spPr>
          <a:xfrm>
            <a:off x="2661500" y="2954375"/>
            <a:ext cx="651140" cy="229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889" dirty="0"/>
              <a:t>bass oboe</a:t>
            </a:r>
            <a:endParaRPr lang="en-US" sz="889" dirty="0"/>
          </a:p>
        </p:txBody>
      </p:sp>
      <p:sp>
        <p:nvSpPr>
          <p:cNvPr id="23" name="TextBox 22"/>
          <p:cNvSpPr txBox="1"/>
          <p:nvPr/>
        </p:nvSpPr>
        <p:spPr>
          <a:xfrm>
            <a:off x="3235810" y="2918255"/>
            <a:ext cx="787395" cy="229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889" dirty="0"/>
              <a:t>bass clarinet </a:t>
            </a:r>
            <a:endParaRPr lang="en-US" sz="889" dirty="0"/>
          </a:p>
        </p:txBody>
      </p:sp>
      <p:sp>
        <p:nvSpPr>
          <p:cNvPr id="27" name="Freeform: Shape 26"/>
          <p:cNvSpPr/>
          <p:nvPr/>
        </p:nvSpPr>
        <p:spPr>
          <a:xfrm>
            <a:off x="2269597" y="2417991"/>
            <a:ext cx="415594" cy="105544"/>
          </a:xfrm>
          <a:custGeom>
            <a:avLst/>
            <a:gdLst>
              <a:gd name="connsiteX0" fmla="*/ 0 w 467600"/>
              <a:gd name="connsiteY0" fmla="*/ 8128 h 118751"/>
              <a:gd name="connsiteX1" fmla="*/ 0 w 467600"/>
              <a:gd name="connsiteY1" fmla="*/ 8128 h 118751"/>
              <a:gd name="connsiteX2" fmla="*/ 36576 w 467600"/>
              <a:gd name="connsiteY2" fmla="*/ 4064 h 118751"/>
              <a:gd name="connsiteX3" fmla="*/ 52832 w 467600"/>
              <a:gd name="connsiteY3" fmla="*/ 0 h 118751"/>
              <a:gd name="connsiteX4" fmla="*/ 146304 w 467600"/>
              <a:gd name="connsiteY4" fmla="*/ 4064 h 118751"/>
              <a:gd name="connsiteX5" fmla="*/ 207264 w 467600"/>
              <a:gd name="connsiteY5" fmla="*/ 16256 h 118751"/>
              <a:gd name="connsiteX6" fmla="*/ 227584 w 467600"/>
              <a:gd name="connsiteY6" fmla="*/ 20320 h 118751"/>
              <a:gd name="connsiteX7" fmla="*/ 256032 w 467600"/>
              <a:gd name="connsiteY7" fmla="*/ 24384 h 118751"/>
              <a:gd name="connsiteX8" fmla="*/ 280416 w 467600"/>
              <a:gd name="connsiteY8" fmla="*/ 32512 h 118751"/>
              <a:gd name="connsiteX9" fmla="*/ 321056 w 467600"/>
              <a:gd name="connsiteY9" fmla="*/ 48768 h 118751"/>
              <a:gd name="connsiteX10" fmla="*/ 333248 w 467600"/>
              <a:gd name="connsiteY10" fmla="*/ 52832 h 118751"/>
              <a:gd name="connsiteX11" fmla="*/ 373888 w 467600"/>
              <a:gd name="connsiteY11" fmla="*/ 60960 h 118751"/>
              <a:gd name="connsiteX12" fmla="*/ 390144 w 467600"/>
              <a:gd name="connsiteY12" fmla="*/ 65024 h 118751"/>
              <a:gd name="connsiteX13" fmla="*/ 438912 w 467600"/>
              <a:gd name="connsiteY13" fmla="*/ 69088 h 118751"/>
              <a:gd name="connsiteX14" fmla="*/ 451104 w 467600"/>
              <a:gd name="connsiteY14" fmla="*/ 73152 h 118751"/>
              <a:gd name="connsiteX15" fmla="*/ 467360 w 467600"/>
              <a:gd name="connsiteY15" fmla="*/ 77216 h 118751"/>
              <a:gd name="connsiteX16" fmla="*/ 455168 w 467600"/>
              <a:gd name="connsiteY16" fmla="*/ 81280 h 118751"/>
              <a:gd name="connsiteX17" fmla="*/ 434848 w 467600"/>
              <a:gd name="connsiteY17" fmla="*/ 77216 h 118751"/>
              <a:gd name="connsiteX18" fmla="*/ 422656 w 467600"/>
              <a:gd name="connsiteY18" fmla="*/ 73152 h 118751"/>
              <a:gd name="connsiteX19" fmla="*/ 406400 w 467600"/>
              <a:gd name="connsiteY19" fmla="*/ 69088 h 118751"/>
              <a:gd name="connsiteX20" fmla="*/ 365760 w 467600"/>
              <a:gd name="connsiteY20" fmla="*/ 73152 h 118751"/>
              <a:gd name="connsiteX21" fmla="*/ 353568 w 467600"/>
              <a:gd name="connsiteY21" fmla="*/ 81280 h 118751"/>
              <a:gd name="connsiteX22" fmla="*/ 288544 w 467600"/>
              <a:gd name="connsiteY22" fmla="*/ 89408 h 118751"/>
              <a:gd name="connsiteX23" fmla="*/ 260096 w 467600"/>
              <a:gd name="connsiteY23" fmla="*/ 97536 h 118751"/>
              <a:gd name="connsiteX24" fmla="*/ 247904 w 467600"/>
              <a:gd name="connsiteY24" fmla="*/ 109728 h 118751"/>
              <a:gd name="connsiteX25" fmla="*/ 235712 w 467600"/>
              <a:gd name="connsiteY25" fmla="*/ 117856 h 118751"/>
              <a:gd name="connsiteX26" fmla="*/ 40640 w 467600"/>
              <a:gd name="connsiteY26" fmla="*/ 113792 h 118751"/>
              <a:gd name="connsiteX27" fmla="*/ 32512 w 467600"/>
              <a:gd name="connsiteY27" fmla="*/ 89408 h 118751"/>
              <a:gd name="connsiteX28" fmla="*/ 24384 w 467600"/>
              <a:gd name="connsiteY28" fmla="*/ 77216 h 118751"/>
              <a:gd name="connsiteX29" fmla="*/ 0 w 467600"/>
              <a:gd name="connsiteY29" fmla="*/ 8128 h 11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7600" h="118751">
                <a:moveTo>
                  <a:pt x="0" y="8128"/>
                </a:moveTo>
                <a:lnTo>
                  <a:pt x="0" y="8128"/>
                </a:lnTo>
                <a:cubicBezTo>
                  <a:pt x="12192" y="6773"/>
                  <a:pt x="24452" y="5929"/>
                  <a:pt x="36576" y="4064"/>
                </a:cubicBezTo>
                <a:cubicBezTo>
                  <a:pt x="42096" y="3215"/>
                  <a:pt x="47247" y="0"/>
                  <a:pt x="52832" y="0"/>
                </a:cubicBezTo>
                <a:cubicBezTo>
                  <a:pt x="84019" y="0"/>
                  <a:pt x="115147" y="2709"/>
                  <a:pt x="146304" y="4064"/>
                </a:cubicBezTo>
                <a:lnTo>
                  <a:pt x="207264" y="16256"/>
                </a:lnTo>
                <a:cubicBezTo>
                  <a:pt x="214037" y="17611"/>
                  <a:pt x="220746" y="19343"/>
                  <a:pt x="227584" y="20320"/>
                </a:cubicBezTo>
                <a:lnTo>
                  <a:pt x="256032" y="24384"/>
                </a:lnTo>
                <a:cubicBezTo>
                  <a:pt x="264160" y="27093"/>
                  <a:pt x="272753" y="28680"/>
                  <a:pt x="280416" y="32512"/>
                </a:cubicBezTo>
                <a:cubicBezTo>
                  <a:pt x="304335" y="44472"/>
                  <a:pt x="290925" y="38724"/>
                  <a:pt x="321056" y="48768"/>
                </a:cubicBezTo>
                <a:cubicBezTo>
                  <a:pt x="325120" y="50123"/>
                  <a:pt x="329092" y="51793"/>
                  <a:pt x="333248" y="52832"/>
                </a:cubicBezTo>
                <a:cubicBezTo>
                  <a:pt x="371007" y="62272"/>
                  <a:pt x="324066" y="50996"/>
                  <a:pt x="373888" y="60960"/>
                </a:cubicBezTo>
                <a:cubicBezTo>
                  <a:pt x="379365" y="62055"/>
                  <a:pt x="384602" y="64331"/>
                  <a:pt x="390144" y="65024"/>
                </a:cubicBezTo>
                <a:cubicBezTo>
                  <a:pt x="406330" y="67047"/>
                  <a:pt x="422656" y="67733"/>
                  <a:pt x="438912" y="69088"/>
                </a:cubicBezTo>
                <a:cubicBezTo>
                  <a:pt x="442976" y="70443"/>
                  <a:pt x="446985" y="71975"/>
                  <a:pt x="451104" y="73152"/>
                </a:cubicBezTo>
                <a:cubicBezTo>
                  <a:pt x="456475" y="74686"/>
                  <a:pt x="464862" y="72220"/>
                  <a:pt x="467360" y="77216"/>
                </a:cubicBezTo>
                <a:cubicBezTo>
                  <a:pt x="469276" y="81048"/>
                  <a:pt x="459232" y="79925"/>
                  <a:pt x="455168" y="81280"/>
                </a:cubicBezTo>
                <a:cubicBezTo>
                  <a:pt x="448395" y="79925"/>
                  <a:pt x="441549" y="78891"/>
                  <a:pt x="434848" y="77216"/>
                </a:cubicBezTo>
                <a:cubicBezTo>
                  <a:pt x="430692" y="76177"/>
                  <a:pt x="426775" y="74329"/>
                  <a:pt x="422656" y="73152"/>
                </a:cubicBezTo>
                <a:cubicBezTo>
                  <a:pt x="417285" y="71618"/>
                  <a:pt x="411819" y="70443"/>
                  <a:pt x="406400" y="69088"/>
                </a:cubicBezTo>
                <a:cubicBezTo>
                  <a:pt x="392853" y="70443"/>
                  <a:pt x="379026" y="70091"/>
                  <a:pt x="365760" y="73152"/>
                </a:cubicBezTo>
                <a:cubicBezTo>
                  <a:pt x="361001" y="74250"/>
                  <a:pt x="358246" y="79877"/>
                  <a:pt x="353568" y="81280"/>
                </a:cubicBezTo>
                <a:cubicBezTo>
                  <a:pt x="346746" y="83327"/>
                  <a:pt x="291394" y="89091"/>
                  <a:pt x="288544" y="89408"/>
                </a:cubicBezTo>
                <a:cubicBezTo>
                  <a:pt x="286376" y="89950"/>
                  <a:pt x="263594" y="95204"/>
                  <a:pt x="260096" y="97536"/>
                </a:cubicBezTo>
                <a:cubicBezTo>
                  <a:pt x="255314" y="100724"/>
                  <a:pt x="252319" y="106049"/>
                  <a:pt x="247904" y="109728"/>
                </a:cubicBezTo>
                <a:cubicBezTo>
                  <a:pt x="244152" y="112855"/>
                  <a:pt x="239776" y="115147"/>
                  <a:pt x="235712" y="117856"/>
                </a:cubicBezTo>
                <a:cubicBezTo>
                  <a:pt x="170688" y="116501"/>
                  <a:pt x="105050" y="122809"/>
                  <a:pt x="40640" y="113792"/>
                </a:cubicBezTo>
                <a:cubicBezTo>
                  <a:pt x="32155" y="112604"/>
                  <a:pt x="37264" y="96537"/>
                  <a:pt x="32512" y="89408"/>
                </a:cubicBezTo>
                <a:cubicBezTo>
                  <a:pt x="29803" y="85344"/>
                  <a:pt x="26568" y="81585"/>
                  <a:pt x="24384" y="77216"/>
                </a:cubicBezTo>
                <a:cubicBezTo>
                  <a:pt x="16893" y="62234"/>
                  <a:pt x="4064" y="19643"/>
                  <a:pt x="0" y="8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Freeform: Shape 27"/>
          <p:cNvSpPr/>
          <p:nvPr/>
        </p:nvSpPr>
        <p:spPr>
          <a:xfrm>
            <a:off x="2703040" y="2291570"/>
            <a:ext cx="191437" cy="101136"/>
          </a:xfrm>
          <a:custGeom>
            <a:avLst/>
            <a:gdLst>
              <a:gd name="connsiteX0" fmla="*/ 4064 w 215393"/>
              <a:gd name="connsiteY0" fmla="*/ 0 h 113792"/>
              <a:gd name="connsiteX1" fmla="*/ 4064 w 215393"/>
              <a:gd name="connsiteY1" fmla="*/ 0 h 113792"/>
              <a:gd name="connsiteX2" fmla="*/ 125984 w 215393"/>
              <a:gd name="connsiteY2" fmla="*/ 4064 h 113792"/>
              <a:gd name="connsiteX3" fmla="*/ 138176 w 215393"/>
              <a:gd name="connsiteY3" fmla="*/ 8128 h 113792"/>
              <a:gd name="connsiteX4" fmla="*/ 158496 w 215393"/>
              <a:gd name="connsiteY4" fmla="*/ 16256 h 113792"/>
              <a:gd name="connsiteX5" fmla="*/ 174752 w 215393"/>
              <a:gd name="connsiteY5" fmla="*/ 24384 h 113792"/>
              <a:gd name="connsiteX6" fmla="*/ 195072 w 215393"/>
              <a:gd name="connsiteY6" fmla="*/ 28448 h 113792"/>
              <a:gd name="connsiteX7" fmla="*/ 207264 w 215393"/>
              <a:gd name="connsiteY7" fmla="*/ 32512 h 113792"/>
              <a:gd name="connsiteX8" fmla="*/ 215392 w 215393"/>
              <a:gd name="connsiteY8" fmla="*/ 73152 h 113792"/>
              <a:gd name="connsiteX9" fmla="*/ 211328 w 215393"/>
              <a:gd name="connsiteY9" fmla="*/ 89408 h 113792"/>
              <a:gd name="connsiteX10" fmla="*/ 186944 w 215393"/>
              <a:gd name="connsiteY10" fmla="*/ 97536 h 113792"/>
              <a:gd name="connsiteX11" fmla="*/ 178816 w 215393"/>
              <a:gd name="connsiteY11" fmla="*/ 109728 h 113792"/>
              <a:gd name="connsiteX12" fmla="*/ 166624 w 215393"/>
              <a:gd name="connsiteY12" fmla="*/ 113792 h 113792"/>
              <a:gd name="connsiteX13" fmla="*/ 60960 w 215393"/>
              <a:gd name="connsiteY13" fmla="*/ 109728 h 113792"/>
              <a:gd name="connsiteX14" fmla="*/ 36576 w 215393"/>
              <a:gd name="connsiteY14" fmla="*/ 97536 h 113792"/>
              <a:gd name="connsiteX15" fmla="*/ 16256 w 215393"/>
              <a:gd name="connsiteY15" fmla="*/ 81280 h 113792"/>
              <a:gd name="connsiteX16" fmla="*/ 4064 w 215393"/>
              <a:gd name="connsiteY16" fmla="*/ 44704 h 113792"/>
              <a:gd name="connsiteX17" fmla="*/ 0 w 215393"/>
              <a:gd name="connsiteY17" fmla="*/ 32512 h 113792"/>
              <a:gd name="connsiteX18" fmla="*/ 4064 w 215393"/>
              <a:gd name="connsiteY18" fmla="*/ 0 h 11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5393" h="113792">
                <a:moveTo>
                  <a:pt x="4064" y="0"/>
                </a:moveTo>
                <a:lnTo>
                  <a:pt x="4064" y="0"/>
                </a:lnTo>
                <a:cubicBezTo>
                  <a:pt x="44704" y="1355"/>
                  <a:pt x="85396" y="1604"/>
                  <a:pt x="125984" y="4064"/>
                </a:cubicBezTo>
                <a:cubicBezTo>
                  <a:pt x="130260" y="4323"/>
                  <a:pt x="134165" y="6624"/>
                  <a:pt x="138176" y="8128"/>
                </a:cubicBezTo>
                <a:cubicBezTo>
                  <a:pt x="145007" y="10689"/>
                  <a:pt x="151830" y="13293"/>
                  <a:pt x="158496" y="16256"/>
                </a:cubicBezTo>
                <a:cubicBezTo>
                  <a:pt x="164032" y="18716"/>
                  <a:pt x="169005" y="22468"/>
                  <a:pt x="174752" y="24384"/>
                </a:cubicBezTo>
                <a:cubicBezTo>
                  <a:pt x="181305" y="26568"/>
                  <a:pt x="188371" y="26773"/>
                  <a:pt x="195072" y="28448"/>
                </a:cubicBezTo>
                <a:cubicBezTo>
                  <a:pt x="199228" y="29487"/>
                  <a:pt x="203200" y="31157"/>
                  <a:pt x="207264" y="32512"/>
                </a:cubicBezTo>
                <a:cubicBezTo>
                  <a:pt x="212269" y="47526"/>
                  <a:pt x="215392" y="54473"/>
                  <a:pt x="215392" y="73152"/>
                </a:cubicBezTo>
                <a:cubicBezTo>
                  <a:pt x="215392" y="78737"/>
                  <a:pt x="215569" y="85773"/>
                  <a:pt x="211328" y="89408"/>
                </a:cubicBezTo>
                <a:cubicBezTo>
                  <a:pt x="204823" y="94984"/>
                  <a:pt x="186944" y="97536"/>
                  <a:pt x="186944" y="97536"/>
                </a:cubicBezTo>
                <a:cubicBezTo>
                  <a:pt x="184235" y="101600"/>
                  <a:pt x="182630" y="106677"/>
                  <a:pt x="178816" y="109728"/>
                </a:cubicBezTo>
                <a:cubicBezTo>
                  <a:pt x="175471" y="112404"/>
                  <a:pt x="170908" y="113792"/>
                  <a:pt x="166624" y="113792"/>
                </a:cubicBezTo>
                <a:cubicBezTo>
                  <a:pt x="131377" y="113792"/>
                  <a:pt x="96181" y="111083"/>
                  <a:pt x="60960" y="109728"/>
                </a:cubicBezTo>
                <a:cubicBezTo>
                  <a:pt x="51044" y="106423"/>
                  <a:pt x="44454" y="105414"/>
                  <a:pt x="36576" y="97536"/>
                </a:cubicBezTo>
                <a:cubicBezTo>
                  <a:pt x="18194" y="79154"/>
                  <a:pt x="39991" y="89192"/>
                  <a:pt x="16256" y="81280"/>
                </a:cubicBezTo>
                <a:lnTo>
                  <a:pt x="4064" y="44704"/>
                </a:lnTo>
                <a:cubicBezTo>
                  <a:pt x="2709" y="40640"/>
                  <a:pt x="0" y="36796"/>
                  <a:pt x="0" y="32512"/>
                </a:cubicBezTo>
                <a:lnTo>
                  <a:pt x="406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TextBox 18"/>
          <p:cNvSpPr txBox="1"/>
          <p:nvPr/>
        </p:nvSpPr>
        <p:spPr>
          <a:xfrm>
            <a:off x="2632603" y="2185019"/>
            <a:ext cx="399468" cy="229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889" dirty="0"/>
              <a:t>flute</a:t>
            </a:r>
            <a:endParaRPr lang="en-US" sz="889" dirty="0"/>
          </a:p>
        </p:txBody>
      </p:sp>
      <p:sp>
        <p:nvSpPr>
          <p:cNvPr id="29" name="Freeform: Shape 28"/>
          <p:cNvSpPr/>
          <p:nvPr/>
        </p:nvSpPr>
        <p:spPr>
          <a:xfrm>
            <a:off x="3010057" y="2258883"/>
            <a:ext cx="234830" cy="115764"/>
          </a:xfrm>
          <a:custGeom>
            <a:avLst/>
            <a:gdLst>
              <a:gd name="connsiteX0" fmla="*/ 0 w 264216"/>
              <a:gd name="connsiteY0" fmla="*/ 57099 h 130251"/>
              <a:gd name="connsiteX1" fmla="*/ 0 w 264216"/>
              <a:gd name="connsiteY1" fmla="*/ 57099 h 130251"/>
              <a:gd name="connsiteX2" fmla="*/ 28448 w 264216"/>
              <a:gd name="connsiteY2" fmla="*/ 77419 h 130251"/>
              <a:gd name="connsiteX3" fmla="*/ 65024 w 264216"/>
              <a:gd name="connsiteY3" fmla="*/ 89611 h 130251"/>
              <a:gd name="connsiteX4" fmla="*/ 77216 w 264216"/>
              <a:gd name="connsiteY4" fmla="*/ 93675 h 130251"/>
              <a:gd name="connsiteX5" fmla="*/ 89408 w 264216"/>
              <a:gd name="connsiteY5" fmla="*/ 101803 h 130251"/>
              <a:gd name="connsiteX6" fmla="*/ 134112 w 264216"/>
              <a:gd name="connsiteY6" fmla="*/ 113995 h 130251"/>
              <a:gd name="connsiteX7" fmla="*/ 166624 w 264216"/>
              <a:gd name="connsiteY7" fmla="*/ 122123 h 130251"/>
              <a:gd name="connsiteX8" fmla="*/ 178816 w 264216"/>
              <a:gd name="connsiteY8" fmla="*/ 126187 h 130251"/>
              <a:gd name="connsiteX9" fmla="*/ 227584 w 264216"/>
              <a:gd name="connsiteY9" fmla="*/ 130251 h 130251"/>
              <a:gd name="connsiteX10" fmla="*/ 251968 w 264216"/>
              <a:gd name="connsiteY10" fmla="*/ 69291 h 130251"/>
              <a:gd name="connsiteX11" fmla="*/ 227584 w 264216"/>
              <a:gd name="connsiteY11" fmla="*/ 44907 h 130251"/>
              <a:gd name="connsiteX12" fmla="*/ 203200 w 264216"/>
              <a:gd name="connsiteY12" fmla="*/ 28651 h 130251"/>
              <a:gd name="connsiteX13" fmla="*/ 113792 w 264216"/>
              <a:gd name="connsiteY13" fmla="*/ 8331 h 130251"/>
              <a:gd name="connsiteX14" fmla="*/ 101600 w 264216"/>
              <a:gd name="connsiteY14" fmla="*/ 12395 h 130251"/>
              <a:gd name="connsiteX15" fmla="*/ 85344 w 264216"/>
              <a:gd name="connsiteY15" fmla="*/ 16459 h 130251"/>
              <a:gd name="connsiteX16" fmla="*/ 60960 w 264216"/>
              <a:gd name="connsiteY16" fmla="*/ 32715 h 130251"/>
              <a:gd name="connsiteX17" fmla="*/ 48768 w 264216"/>
              <a:gd name="connsiteY17" fmla="*/ 40843 h 130251"/>
              <a:gd name="connsiteX18" fmla="*/ 0 w 264216"/>
              <a:gd name="connsiteY18" fmla="*/ 57099 h 13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4216" h="130251">
                <a:moveTo>
                  <a:pt x="0" y="57099"/>
                </a:moveTo>
                <a:lnTo>
                  <a:pt x="0" y="57099"/>
                </a:lnTo>
                <a:cubicBezTo>
                  <a:pt x="9483" y="63872"/>
                  <a:pt x="18188" y="71894"/>
                  <a:pt x="28448" y="77419"/>
                </a:cubicBezTo>
                <a:lnTo>
                  <a:pt x="65024" y="89611"/>
                </a:lnTo>
                <a:cubicBezTo>
                  <a:pt x="69088" y="90966"/>
                  <a:pt x="73652" y="91299"/>
                  <a:pt x="77216" y="93675"/>
                </a:cubicBezTo>
                <a:cubicBezTo>
                  <a:pt x="81280" y="96384"/>
                  <a:pt x="84945" y="99819"/>
                  <a:pt x="89408" y="101803"/>
                </a:cubicBezTo>
                <a:cubicBezTo>
                  <a:pt x="109388" y="110683"/>
                  <a:pt x="114225" y="109406"/>
                  <a:pt x="134112" y="113995"/>
                </a:cubicBezTo>
                <a:cubicBezTo>
                  <a:pt x="144997" y="116507"/>
                  <a:pt x="156026" y="118590"/>
                  <a:pt x="166624" y="122123"/>
                </a:cubicBezTo>
                <a:cubicBezTo>
                  <a:pt x="170688" y="123478"/>
                  <a:pt x="174570" y="125621"/>
                  <a:pt x="178816" y="126187"/>
                </a:cubicBezTo>
                <a:cubicBezTo>
                  <a:pt x="194985" y="128343"/>
                  <a:pt x="211328" y="128896"/>
                  <a:pt x="227584" y="130251"/>
                </a:cubicBezTo>
                <a:cubicBezTo>
                  <a:pt x="265973" y="124767"/>
                  <a:pt x="274344" y="133223"/>
                  <a:pt x="251968" y="69291"/>
                </a:cubicBezTo>
                <a:cubicBezTo>
                  <a:pt x="248171" y="58442"/>
                  <a:pt x="237148" y="51283"/>
                  <a:pt x="227584" y="44907"/>
                </a:cubicBezTo>
                <a:lnTo>
                  <a:pt x="203200" y="28651"/>
                </a:lnTo>
                <a:cubicBezTo>
                  <a:pt x="173397" y="-16053"/>
                  <a:pt x="196698" y="3725"/>
                  <a:pt x="113792" y="8331"/>
                </a:cubicBezTo>
                <a:cubicBezTo>
                  <a:pt x="109728" y="9686"/>
                  <a:pt x="105719" y="11218"/>
                  <a:pt x="101600" y="12395"/>
                </a:cubicBezTo>
                <a:cubicBezTo>
                  <a:pt x="96229" y="13929"/>
                  <a:pt x="90340" y="13961"/>
                  <a:pt x="85344" y="16459"/>
                </a:cubicBezTo>
                <a:cubicBezTo>
                  <a:pt x="76607" y="20828"/>
                  <a:pt x="69088" y="27296"/>
                  <a:pt x="60960" y="32715"/>
                </a:cubicBezTo>
                <a:cubicBezTo>
                  <a:pt x="56896" y="35424"/>
                  <a:pt x="53652" y="40843"/>
                  <a:pt x="48768" y="40843"/>
                </a:cubicBezTo>
                <a:lnTo>
                  <a:pt x="0" y="570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Freeform: Shape 29"/>
          <p:cNvSpPr/>
          <p:nvPr/>
        </p:nvSpPr>
        <p:spPr>
          <a:xfrm>
            <a:off x="3248451" y="2194046"/>
            <a:ext cx="401577" cy="122808"/>
          </a:xfrm>
          <a:custGeom>
            <a:avLst/>
            <a:gdLst>
              <a:gd name="connsiteX0" fmla="*/ 12192 w 451830"/>
              <a:gd name="connsiteY0" fmla="*/ 93472 h 130048"/>
              <a:gd name="connsiteX1" fmla="*/ 12192 w 451830"/>
              <a:gd name="connsiteY1" fmla="*/ 93472 h 130048"/>
              <a:gd name="connsiteX2" fmla="*/ 48768 w 451830"/>
              <a:gd name="connsiteY2" fmla="*/ 97536 h 130048"/>
              <a:gd name="connsiteX3" fmla="*/ 65024 w 451830"/>
              <a:gd name="connsiteY3" fmla="*/ 101600 h 130048"/>
              <a:gd name="connsiteX4" fmla="*/ 105664 w 451830"/>
              <a:gd name="connsiteY4" fmla="*/ 105664 h 130048"/>
              <a:gd name="connsiteX5" fmla="*/ 150368 w 451830"/>
              <a:gd name="connsiteY5" fmla="*/ 113792 h 130048"/>
              <a:gd name="connsiteX6" fmla="*/ 166624 w 451830"/>
              <a:gd name="connsiteY6" fmla="*/ 117856 h 130048"/>
              <a:gd name="connsiteX7" fmla="*/ 203200 w 451830"/>
              <a:gd name="connsiteY7" fmla="*/ 121920 h 130048"/>
              <a:gd name="connsiteX8" fmla="*/ 239776 w 451830"/>
              <a:gd name="connsiteY8" fmla="*/ 130048 h 130048"/>
              <a:gd name="connsiteX9" fmla="*/ 288544 w 451830"/>
              <a:gd name="connsiteY9" fmla="*/ 125984 h 130048"/>
              <a:gd name="connsiteX10" fmla="*/ 321056 w 451830"/>
              <a:gd name="connsiteY10" fmla="*/ 117856 h 130048"/>
              <a:gd name="connsiteX11" fmla="*/ 337312 w 451830"/>
              <a:gd name="connsiteY11" fmla="*/ 113792 h 130048"/>
              <a:gd name="connsiteX12" fmla="*/ 365760 w 451830"/>
              <a:gd name="connsiteY12" fmla="*/ 101600 h 130048"/>
              <a:gd name="connsiteX13" fmla="*/ 377952 w 451830"/>
              <a:gd name="connsiteY13" fmla="*/ 93472 h 130048"/>
              <a:gd name="connsiteX14" fmla="*/ 390144 w 451830"/>
              <a:gd name="connsiteY14" fmla="*/ 89408 h 130048"/>
              <a:gd name="connsiteX15" fmla="*/ 402336 w 451830"/>
              <a:gd name="connsiteY15" fmla="*/ 81280 h 130048"/>
              <a:gd name="connsiteX16" fmla="*/ 438912 w 451830"/>
              <a:gd name="connsiteY16" fmla="*/ 77216 h 130048"/>
              <a:gd name="connsiteX17" fmla="*/ 451104 w 451830"/>
              <a:gd name="connsiteY17" fmla="*/ 73152 h 130048"/>
              <a:gd name="connsiteX18" fmla="*/ 447040 w 451830"/>
              <a:gd name="connsiteY18" fmla="*/ 28448 h 130048"/>
              <a:gd name="connsiteX19" fmla="*/ 442976 w 451830"/>
              <a:gd name="connsiteY19" fmla="*/ 16256 h 130048"/>
              <a:gd name="connsiteX20" fmla="*/ 430784 w 451830"/>
              <a:gd name="connsiteY20" fmla="*/ 8128 h 130048"/>
              <a:gd name="connsiteX21" fmla="*/ 406400 w 451830"/>
              <a:gd name="connsiteY21" fmla="*/ 0 h 130048"/>
              <a:gd name="connsiteX22" fmla="*/ 292608 w 451830"/>
              <a:gd name="connsiteY22" fmla="*/ 8128 h 130048"/>
              <a:gd name="connsiteX23" fmla="*/ 276352 w 451830"/>
              <a:gd name="connsiteY23" fmla="*/ 12192 h 130048"/>
              <a:gd name="connsiteX24" fmla="*/ 235712 w 451830"/>
              <a:gd name="connsiteY24" fmla="*/ 16256 h 130048"/>
              <a:gd name="connsiteX25" fmla="*/ 215392 w 451830"/>
              <a:gd name="connsiteY25" fmla="*/ 20320 h 130048"/>
              <a:gd name="connsiteX26" fmla="*/ 0 w 451830"/>
              <a:gd name="connsiteY26" fmla="*/ 24384 h 130048"/>
              <a:gd name="connsiteX27" fmla="*/ 12192 w 451830"/>
              <a:gd name="connsiteY27" fmla="*/ 93472 h 13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1830" h="130048">
                <a:moveTo>
                  <a:pt x="12192" y="93472"/>
                </a:moveTo>
                <a:lnTo>
                  <a:pt x="12192" y="93472"/>
                </a:lnTo>
                <a:cubicBezTo>
                  <a:pt x="24384" y="94827"/>
                  <a:pt x="36644" y="95671"/>
                  <a:pt x="48768" y="97536"/>
                </a:cubicBezTo>
                <a:cubicBezTo>
                  <a:pt x="54288" y="98385"/>
                  <a:pt x="59495" y="100810"/>
                  <a:pt x="65024" y="101600"/>
                </a:cubicBezTo>
                <a:cubicBezTo>
                  <a:pt x="78501" y="103525"/>
                  <a:pt x="92117" y="104309"/>
                  <a:pt x="105664" y="105664"/>
                </a:cubicBezTo>
                <a:cubicBezTo>
                  <a:pt x="131822" y="114383"/>
                  <a:pt x="104415" y="106133"/>
                  <a:pt x="150368" y="113792"/>
                </a:cubicBezTo>
                <a:cubicBezTo>
                  <a:pt x="155877" y="114710"/>
                  <a:pt x="161104" y="117007"/>
                  <a:pt x="166624" y="117856"/>
                </a:cubicBezTo>
                <a:cubicBezTo>
                  <a:pt x="178748" y="119721"/>
                  <a:pt x="191056" y="120185"/>
                  <a:pt x="203200" y="121920"/>
                </a:cubicBezTo>
                <a:cubicBezTo>
                  <a:pt x="215239" y="123640"/>
                  <a:pt x="227944" y="127090"/>
                  <a:pt x="239776" y="130048"/>
                </a:cubicBezTo>
                <a:cubicBezTo>
                  <a:pt x="256032" y="128693"/>
                  <a:pt x="272412" y="128404"/>
                  <a:pt x="288544" y="125984"/>
                </a:cubicBezTo>
                <a:cubicBezTo>
                  <a:pt x="299591" y="124327"/>
                  <a:pt x="310219" y="120565"/>
                  <a:pt x="321056" y="117856"/>
                </a:cubicBezTo>
                <a:lnTo>
                  <a:pt x="337312" y="113792"/>
                </a:lnTo>
                <a:cubicBezTo>
                  <a:pt x="367921" y="93386"/>
                  <a:pt x="329020" y="117346"/>
                  <a:pt x="365760" y="101600"/>
                </a:cubicBezTo>
                <a:cubicBezTo>
                  <a:pt x="370249" y="99676"/>
                  <a:pt x="373583" y="95656"/>
                  <a:pt x="377952" y="93472"/>
                </a:cubicBezTo>
                <a:cubicBezTo>
                  <a:pt x="381784" y="91556"/>
                  <a:pt x="386312" y="91324"/>
                  <a:pt x="390144" y="89408"/>
                </a:cubicBezTo>
                <a:cubicBezTo>
                  <a:pt x="394513" y="87224"/>
                  <a:pt x="397598" y="82465"/>
                  <a:pt x="402336" y="81280"/>
                </a:cubicBezTo>
                <a:cubicBezTo>
                  <a:pt x="414237" y="78305"/>
                  <a:pt x="426720" y="78571"/>
                  <a:pt x="438912" y="77216"/>
                </a:cubicBezTo>
                <a:cubicBezTo>
                  <a:pt x="442976" y="75861"/>
                  <a:pt x="450400" y="77378"/>
                  <a:pt x="451104" y="73152"/>
                </a:cubicBezTo>
                <a:cubicBezTo>
                  <a:pt x="453564" y="58393"/>
                  <a:pt x="449156" y="43260"/>
                  <a:pt x="447040" y="28448"/>
                </a:cubicBezTo>
                <a:cubicBezTo>
                  <a:pt x="446434" y="24207"/>
                  <a:pt x="445652" y="19601"/>
                  <a:pt x="442976" y="16256"/>
                </a:cubicBezTo>
                <a:cubicBezTo>
                  <a:pt x="439925" y="12442"/>
                  <a:pt x="435247" y="10112"/>
                  <a:pt x="430784" y="8128"/>
                </a:cubicBezTo>
                <a:cubicBezTo>
                  <a:pt x="422955" y="4648"/>
                  <a:pt x="406400" y="0"/>
                  <a:pt x="406400" y="0"/>
                </a:cubicBezTo>
                <a:cubicBezTo>
                  <a:pt x="366930" y="1973"/>
                  <a:pt x="330813" y="1761"/>
                  <a:pt x="292608" y="8128"/>
                </a:cubicBezTo>
                <a:cubicBezTo>
                  <a:pt x="287099" y="9046"/>
                  <a:pt x="281881" y="11402"/>
                  <a:pt x="276352" y="12192"/>
                </a:cubicBezTo>
                <a:cubicBezTo>
                  <a:pt x="262875" y="14117"/>
                  <a:pt x="249207" y="14457"/>
                  <a:pt x="235712" y="16256"/>
                </a:cubicBezTo>
                <a:cubicBezTo>
                  <a:pt x="228865" y="17169"/>
                  <a:pt x="222295" y="20082"/>
                  <a:pt x="215392" y="20320"/>
                </a:cubicBezTo>
                <a:cubicBezTo>
                  <a:pt x="143625" y="22795"/>
                  <a:pt x="71797" y="23029"/>
                  <a:pt x="0" y="24384"/>
                </a:cubicBezTo>
                <a:cubicBezTo>
                  <a:pt x="4168" y="78567"/>
                  <a:pt x="10160" y="81957"/>
                  <a:pt x="12192" y="934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3710786" y="2241002"/>
            <a:ext cx="288960" cy="83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/>
          <p:cNvSpPr txBox="1"/>
          <p:nvPr/>
        </p:nvSpPr>
        <p:spPr>
          <a:xfrm>
            <a:off x="3573530" y="2129033"/>
            <a:ext cx="532518" cy="229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889" dirty="0"/>
              <a:t>clarinet</a:t>
            </a:r>
            <a:endParaRPr lang="en-US" sz="889" dirty="0"/>
          </a:p>
        </p:txBody>
      </p:sp>
      <p:sp>
        <p:nvSpPr>
          <p:cNvPr id="32" name="Rectangle 31"/>
          <p:cNvSpPr/>
          <p:nvPr/>
        </p:nvSpPr>
        <p:spPr>
          <a:xfrm>
            <a:off x="4017806" y="2175986"/>
            <a:ext cx="440664" cy="93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4312186" y="2051374"/>
            <a:ext cx="569387" cy="229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889" dirty="0"/>
              <a:t>bassoon</a:t>
            </a:r>
            <a:endParaRPr lang="en-US" sz="889" dirty="0"/>
          </a:p>
        </p:txBody>
      </p:sp>
      <p:sp>
        <p:nvSpPr>
          <p:cNvPr id="33" name="Rectangle 32"/>
          <p:cNvSpPr/>
          <p:nvPr/>
        </p:nvSpPr>
        <p:spPr>
          <a:xfrm>
            <a:off x="4530711" y="3158451"/>
            <a:ext cx="736848" cy="122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490980" y="1616128"/>
            <a:ext cx="761747" cy="229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889" dirty="0"/>
              <a:t>bass clarinet</a:t>
            </a:r>
            <a:endParaRPr lang="en-US" sz="889" dirty="0"/>
          </a:p>
        </p:txBody>
      </p:sp>
      <p:sp>
        <p:nvSpPr>
          <p:cNvPr id="20" name="TextBox 19"/>
          <p:cNvSpPr txBox="1"/>
          <p:nvPr/>
        </p:nvSpPr>
        <p:spPr>
          <a:xfrm>
            <a:off x="3109388" y="2163347"/>
            <a:ext cx="421910" cy="229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889" dirty="0"/>
              <a:t>oboe</a:t>
            </a:r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22849320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Image result for wind instruments open at both e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71" y="455349"/>
            <a:ext cx="3330830" cy="250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018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045654" y="1175462"/>
            <a:ext cx="1282261" cy="3900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" name="Straight Connector 4"/>
          <p:cNvCxnSpPr/>
          <p:nvPr/>
        </p:nvCxnSpPr>
        <p:spPr>
          <a:xfrm>
            <a:off x="2045654" y="1168238"/>
            <a:ext cx="12822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40236" y="1556528"/>
            <a:ext cx="12822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01494" y="1388570"/>
            <a:ext cx="267288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7080" y="1471646"/>
            <a:ext cx="1914361" cy="50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displacement antinode: max amplitude for the motion of the air particles</a:t>
            </a:r>
            <a:endParaRPr lang="en-US" sz="889" dirty="0"/>
          </a:p>
        </p:txBody>
      </p:sp>
      <p:sp>
        <p:nvSpPr>
          <p:cNvPr id="10" name="TextBox 9"/>
          <p:cNvSpPr txBox="1"/>
          <p:nvPr/>
        </p:nvSpPr>
        <p:spPr>
          <a:xfrm>
            <a:off x="3217750" y="628243"/>
            <a:ext cx="1914361" cy="50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9" dirty="0"/>
              <a:t>pressure node </a:t>
            </a:r>
            <a:r>
              <a:rPr lang="en-AU" sz="889" i="1" dirty="0"/>
              <a:t>P</a:t>
            </a:r>
            <a:r>
              <a:rPr lang="en-AU" sz="889" dirty="0"/>
              <a:t> = 0: zero fluctuation of air pressure, since at the open end pressure is at atmospheric pressure</a:t>
            </a:r>
            <a:endParaRPr lang="en-US" sz="889" dirty="0"/>
          </a:p>
        </p:txBody>
      </p:sp>
      <p:cxnSp>
        <p:nvCxnSpPr>
          <p:cNvPr id="14" name="Straight Arrow Connector 13"/>
          <p:cNvCxnSpPr>
            <a:stCxn id="10" idx="2"/>
          </p:cNvCxnSpPr>
          <p:nvPr/>
        </p:nvCxnSpPr>
        <p:spPr>
          <a:xfrm flipH="1">
            <a:off x="3338752" y="1131074"/>
            <a:ext cx="836178" cy="199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2171" y="882892"/>
            <a:ext cx="71045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7" dirty="0"/>
              <a:t>open end</a:t>
            </a:r>
            <a:endParaRPr lang="en-US" sz="1067" dirty="0"/>
          </a:p>
        </p:txBody>
      </p:sp>
      <p:sp>
        <p:nvSpPr>
          <p:cNvPr id="16" name="TextBox 15"/>
          <p:cNvSpPr txBox="1"/>
          <p:nvPr/>
        </p:nvSpPr>
        <p:spPr>
          <a:xfrm>
            <a:off x="2258763" y="1283822"/>
            <a:ext cx="926857" cy="201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11" dirty="0"/>
              <a:t>vibrating air column</a:t>
            </a:r>
            <a:endParaRPr lang="en-US" sz="711" dirty="0"/>
          </a:p>
        </p:txBody>
      </p:sp>
      <p:sp>
        <p:nvSpPr>
          <p:cNvPr id="17" name="TextBox 16"/>
          <p:cNvSpPr txBox="1"/>
          <p:nvPr/>
        </p:nvSpPr>
        <p:spPr>
          <a:xfrm>
            <a:off x="3938342" y="1211584"/>
            <a:ext cx="367408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9" i="1" dirty="0" err="1"/>
              <a:t>P</a:t>
            </a:r>
            <a:r>
              <a:rPr lang="en-AU" sz="889" baseline="-25000" dirty="0" err="1"/>
              <a:t>atm</a:t>
            </a:r>
            <a:endParaRPr lang="en-US" sz="889" baseline="-25000" dirty="0"/>
          </a:p>
        </p:txBody>
      </p:sp>
    </p:spTree>
    <p:extLst>
      <p:ext uri="{BB962C8B-B14F-4D97-AF65-F5344CB8AC3E}">
        <p14:creationId xmlns:p14="http://schemas.microsoft.com/office/powerpoint/2010/main" val="15816893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WINDOWS\Desktop\serwap  art\chapter14\1421.j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WINDOWS\Desktop\serwap  art\chapter14\1404.j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WINDOWS\Desktop\serwap  art\chapter14\1417a.jpg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14560</TotalTime>
  <Words>1865</Words>
  <Application>Microsoft Office PowerPoint</Application>
  <PresentationFormat>Custom</PresentationFormat>
  <Paragraphs>601</Paragraphs>
  <Slides>112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2" baseType="lpstr">
      <vt:lpstr>Arial</vt:lpstr>
      <vt:lpstr>Bodoni MT</vt:lpstr>
      <vt:lpstr>Bodoni MT Condensed</vt:lpstr>
      <vt:lpstr>Calibri</vt:lpstr>
      <vt:lpstr>Calibri Light</vt:lpstr>
      <vt:lpstr>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Cooper</dc:creator>
  <cp:lastModifiedBy>Ian Cooper</cp:lastModifiedBy>
  <cp:revision>260</cp:revision>
  <dcterms:created xsi:type="dcterms:W3CDTF">2017-05-08T20:26:48Z</dcterms:created>
  <dcterms:modified xsi:type="dcterms:W3CDTF">2017-06-18T05:18:50Z</dcterms:modified>
</cp:coreProperties>
</file>